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1"/>
  </p:notesMasterIdLst>
  <p:handoutMasterIdLst>
    <p:handoutMasterId r:id="rId102"/>
  </p:handoutMasterIdLst>
  <p:sldIdLst>
    <p:sldId id="266" r:id="rId2"/>
    <p:sldId id="265" r:id="rId3"/>
    <p:sldId id="258" r:id="rId4"/>
    <p:sldId id="267" r:id="rId5"/>
    <p:sldId id="331" r:id="rId6"/>
    <p:sldId id="330" r:id="rId7"/>
    <p:sldId id="332" r:id="rId8"/>
    <p:sldId id="333" r:id="rId9"/>
    <p:sldId id="334" r:id="rId10"/>
    <p:sldId id="329" r:id="rId11"/>
    <p:sldId id="335" r:id="rId12"/>
    <p:sldId id="337" r:id="rId13"/>
    <p:sldId id="346" r:id="rId14"/>
    <p:sldId id="345" r:id="rId15"/>
    <p:sldId id="260" r:id="rId16"/>
    <p:sldId id="347" r:id="rId17"/>
    <p:sldId id="271" r:id="rId18"/>
    <p:sldId id="269" r:id="rId19"/>
    <p:sldId id="268" r:id="rId20"/>
    <p:sldId id="274" r:id="rId21"/>
    <p:sldId id="275" r:id="rId22"/>
    <p:sldId id="276" r:id="rId23"/>
    <p:sldId id="339" r:id="rId24"/>
    <p:sldId id="291" r:id="rId25"/>
    <p:sldId id="290" r:id="rId26"/>
    <p:sldId id="340" r:id="rId27"/>
    <p:sldId id="292" r:id="rId28"/>
    <p:sldId id="296" r:id="rId29"/>
    <p:sldId id="297" r:id="rId30"/>
    <p:sldId id="341" r:id="rId31"/>
    <p:sldId id="278" r:id="rId32"/>
    <p:sldId id="277" r:id="rId33"/>
    <p:sldId id="293" r:id="rId34"/>
    <p:sldId id="294" r:id="rId35"/>
    <p:sldId id="295" r:id="rId36"/>
    <p:sldId id="298" r:id="rId37"/>
    <p:sldId id="279" r:id="rId38"/>
    <p:sldId id="342" r:id="rId39"/>
    <p:sldId id="308" r:id="rId40"/>
    <p:sldId id="343" r:id="rId41"/>
    <p:sldId id="300" r:id="rId42"/>
    <p:sldId id="299" r:id="rId43"/>
    <p:sldId id="301" r:id="rId44"/>
    <p:sldId id="302" r:id="rId45"/>
    <p:sldId id="303" r:id="rId46"/>
    <p:sldId id="305" r:id="rId47"/>
    <p:sldId id="306" r:id="rId48"/>
    <p:sldId id="307" r:id="rId49"/>
    <p:sldId id="324" r:id="rId50"/>
    <p:sldId id="309" r:id="rId51"/>
    <p:sldId id="310" r:id="rId52"/>
    <p:sldId id="344" r:id="rId53"/>
    <p:sldId id="314" r:id="rId54"/>
    <p:sldId id="311" r:id="rId55"/>
    <p:sldId id="312" r:id="rId56"/>
    <p:sldId id="318" r:id="rId57"/>
    <p:sldId id="287" r:id="rId58"/>
    <p:sldId id="282" r:id="rId59"/>
    <p:sldId id="283" r:id="rId60"/>
    <p:sldId id="284" r:id="rId61"/>
    <p:sldId id="285" r:id="rId62"/>
    <p:sldId id="286" r:id="rId63"/>
    <p:sldId id="288" r:id="rId64"/>
    <p:sldId id="315" r:id="rId65"/>
    <p:sldId id="316" r:id="rId66"/>
    <p:sldId id="319" r:id="rId67"/>
    <p:sldId id="289" r:id="rId68"/>
    <p:sldId id="322" r:id="rId69"/>
    <p:sldId id="321" r:id="rId70"/>
    <p:sldId id="363" r:id="rId71"/>
    <p:sldId id="364" r:id="rId72"/>
    <p:sldId id="366" r:id="rId73"/>
    <p:sldId id="317" r:id="rId74"/>
    <p:sldId id="323" r:id="rId75"/>
    <p:sldId id="351" r:id="rId76"/>
    <p:sldId id="262" r:id="rId77"/>
    <p:sldId id="325" r:id="rId78"/>
    <p:sldId id="360" r:id="rId79"/>
    <p:sldId id="327" r:id="rId80"/>
    <p:sldId id="326" r:id="rId81"/>
    <p:sldId id="328" r:id="rId82"/>
    <p:sldId id="371" r:id="rId83"/>
    <p:sldId id="372" r:id="rId84"/>
    <p:sldId id="348" r:id="rId85"/>
    <p:sldId id="353" r:id="rId86"/>
    <p:sldId id="354" r:id="rId87"/>
    <p:sldId id="368" r:id="rId88"/>
    <p:sldId id="355" r:id="rId89"/>
    <p:sldId id="357" r:id="rId90"/>
    <p:sldId id="356" r:id="rId91"/>
    <p:sldId id="359" r:id="rId92"/>
    <p:sldId id="370" r:id="rId93"/>
    <p:sldId id="369" r:id="rId94"/>
    <p:sldId id="373" r:id="rId95"/>
    <p:sldId id="374" r:id="rId96"/>
    <p:sldId id="320" r:id="rId97"/>
    <p:sldId id="270" r:id="rId98"/>
    <p:sldId id="350" r:id="rId99"/>
    <p:sldId id="358"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8084BAA-9AD4-4492-9272-0E9A5F3389E4}">
          <p14:sldIdLst>
            <p14:sldId id="266"/>
            <p14:sldId id="265"/>
            <p14:sldId id="258"/>
            <p14:sldId id="267"/>
            <p14:sldId id="331"/>
            <p14:sldId id="330"/>
            <p14:sldId id="332"/>
            <p14:sldId id="333"/>
            <p14:sldId id="334"/>
            <p14:sldId id="329"/>
            <p14:sldId id="335"/>
            <p14:sldId id="337"/>
            <p14:sldId id="346"/>
            <p14:sldId id="345"/>
            <p14:sldId id="260"/>
            <p14:sldId id="347"/>
            <p14:sldId id="271"/>
            <p14:sldId id="269"/>
            <p14:sldId id="268"/>
            <p14:sldId id="274"/>
            <p14:sldId id="275"/>
            <p14:sldId id="276"/>
            <p14:sldId id="339"/>
            <p14:sldId id="291"/>
            <p14:sldId id="290"/>
            <p14:sldId id="340"/>
            <p14:sldId id="292"/>
            <p14:sldId id="296"/>
            <p14:sldId id="297"/>
            <p14:sldId id="341"/>
            <p14:sldId id="278"/>
            <p14:sldId id="277"/>
            <p14:sldId id="293"/>
            <p14:sldId id="294"/>
            <p14:sldId id="295"/>
            <p14:sldId id="298"/>
            <p14:sldId id="279"/>
            <p14:sldId id="342"/>
            <p14:sldId id="308"/>
            <p14:sldId id="343"/>
            <p14:sldId id="300"/>
            <p14:sldId id="299"/>
            <p14:sldId id="301"/>
            <p14:sldId id="302"/>
            <p14:sldId id="303"/>
            <p14:sldId id="305"/>
            <p14:sldId id="306"/>
            <p14:sldId id="307"/>
            <p14:sldId id="324"/>
            <p14:sldId id="309"/>
            <p14:sldId id="310"/>
            <p14:sldId id="344"/>
            <p14:sldId id="314"/>
            <p14:sldId id="311"/>
            <p14:sldId id="312"/>
            <p14:sldId id="318"/>
            <p14:sldId id="287"/>
            <p14:sldId id="282"/>
            <p14:sldId id="283"/>
            <p14:sldId id="284"/>
            <p14:sldId id="285"/>
            <p14:sldId id="286"/>
            <p14:sldId id="288"/>
            <p14:sldId id="315"/>
            <p14:sldId id="316"/>
            <p14:sldId id="319"/>
            <p14:sldId id="289"/>
            <p14:sldId id="322"/>
            <p14:sldId id="321"/>
            <p14:sldId id="363"/>
            <p14:sldId id="364"/>
            <p14:sldId id="366"/>
            <p14:sldId id="317"/>
            <p14:sldId id="323"/>
            <p14:sldId id="351"/>
            <p14:sldId id="262"/>
            <p14:sldId id="325"/>
            <p14:sldId id="360"/>
            <p14:sldId id="327"/>
            <p14:sldId id="326"/>
            <p14:sldId id="328"/>
            <p14:sldId id="371"/>
            <p14:sldId id="372"/>
            <p14:sldId id="348"/>
            <p14:sldId id="353"/>
            <p14:sldId id="354"/>
            <p14:sldId id="368"/>
            <p14:sldId id="355"/>
            <p14:sldId id="357"/>
            <p14:sldId id="356"/>
            <p14:sldId id="359"/>
            <p14:sldId id="370"/>
            <p14:sldId id="369"/>
            <p14:sldId id="373"/>
            <p14:sldId id="374"/>
            <p14:sldId id="320"/>
            <p14:sldId id="270"/>
            <p14:sldId id="350"/>
            <p14:sldId id="3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89689" autoAdjust="0"/>
  </p:normalViewPr>
  <p:slideViewPr>
    <p:cSldViewPr snapToGrid="0">
      <p:cViewPr>
        <p:scale>
          <a:sx n="66" d="100"/>
          <a:sy n="66" d="100"/>
        </p:scale>
        <p:origin x="6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5A5306B-9881-CF98-7D98-404A1BCDE5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CF904D8-5A8A-69F1-ED62-DE8172D254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DD5D1-B9C7-4CC0-9C69-6C17C8F3F375}" type="datetimeFigureOut">
              <a:rPr lang="en-US" smtClean="0"/>
              <a:t>10/10/2025</a:t>
            </a:fld>
            <a:endParaRPr lang="en-US"/>
          </a:p>
        </p:txBody>
      </p:sp>
      <p:sp>
        <p:nvSpPr>
          <p:cNvPr id="4" name="Footer Placeholder 3">
            <a:extLst>
              <a:ext uri="{FF2B5EF4-FFF2-40B4-BE49-F238E27FC236}">
                <a16:creationId xmlns:a16="http://schemas.microsoft.com/office/drawing/2014/main" id="{40A00FBD-E4EB-EBCA-45D5-49D27B2030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137131B-ECAC-C77D-532A-CB1FF630B3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E2D262-2715-447E-AAEA-965A76477BB5}" type="slidenum">
              <a:rPr lang="en-US" smtClean="0"/>
              <a:t>‹#›</a:t>
            </a:fld>
            <a:endParaRPr lang="en-US"/>
          </a:p>
        </p:txBody>
      </p:sp>
    </p:spTree>
    <p:extLst>
      <p:ext uri="{BB962C8B-B14F-4D97-AF65-F5344CB8AC3E}">
        <p14:creationId xmlns:p14="http://schemas.microsoft.com/office/powerpoint/2010/main" val="1605839338"/>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19.761"/>
    </inkml:context>
    <inkml:brush xml:id="br0">
      <inkml:brushProperty name="width" value="0.035" units="cm"/>
      <inkml:brushProperty name="height" value="0.035" units="cm"/>
    </inkml:brush>
  </inkml:definitions>
  <inkml:trace contextRef="#ctx0" brushRef="#br0">1 0 24575,'7'0'0,"3"7"0,-1 11 0,-2 9 0,6 7 0,0 6 0,-2 3 0,-3 2 0,-2 1 0,-3-1 0,6-7 0,1-3 0,-1-7-8191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05.625"/>
    </inkml:context>
    <inkml:brush xml:id="br0">
      <inkml:brushProperty name="width" value="0.035" units="cm"/>
      <inkml:brushProperty name="height" value="0.035" units="cm"/>
    </inkml:brush>
  </inkml:definitions>
  <inkml:trace contextRef="#ctx0" brushRef="#br0">108 77 24575,'-1'-3'0,"1"-1"0,-1 0 0,1 0 0,-1 1 0,0-1 0,0 1 0,-1-1 0,1 1 0,-1-1 0,0 1 0,0 0 0,0-1 0,0 1 0,0 0 0,-1 1 0,1-1 0,-6-4 0,6 5 0,0 1 0,1 0 0,-1 0 0,0 0 0,0 0 0,1 0 0,-1 0 0,0 0 0,0 1 0,0-1 0,0 1 0,0-1 0,0 1 0,0 0 0,0 0 0,0 0 0,-1 0 0,1 0 0,0 0 0,0 0 0,0 1 0,0-1 0,0 1 0,0-1 0,0 1 0,1 0 0,-1 0 0,0 0 0,0 0 0,0 0 0,1 0 0,-4 3 0,4-2 0,0-1 0,1 0 0,-1 0 0,0 0 0,0 1 0,1-1 0,-1 0 0,1 1 0,-1-1 0,1 0 0,-1 1 0,1-1 0,0 1 0,0-1 0,0 1 0,0-1 0,0 1 0,0-1 0,0 0 0,0 1 0,1-1 0,-1 1 0,0-1 0,1 1 0,-1-1 0,1 0 0,0 1 0,-1-1 0,1 0 0,0 0 0,0 0 0,0 1 0,0-1 0,0 0 0,0 0 0,0 0 0,0-1 0,0 1 0,2 1 0,49 35 0,-37-28 0,1-1 0,0 0 0,0-1 0,0 0 0,1-2 0,0 0 0,0-1 0,24 3 0,-23-6 0,0 1 0,1 1 0,-1 0 0,0 1 0,-1 1 0,1 1 0,30 15 0,-47-21 0,-1 0 0,1 1 0,0-1 0,0 0 0,-1 1 0,1-1 0,0 0 0,-1 1 0,1-1 0,-1 1 0,1-1 0,0 1 0,-1-1 0,1 1 0,-1 0 0,1-1 0,-1 1 0,0 0 0,1-1 0,-1 1 0,0 0 0,1 0 0,-1-1 0,0 1 0,0 0 0,0 0 0,0-1 0,1 1 0,-1 0 0,0 0 0,0 0 0,-1-1 0,1 2 0,-1 0 0,0-1 0,-1 0 0,1 0 0,-1 0 0,1 1 0,-1-2 0,1 1 0,-1 0 0,1 0 0,-1 0 0,0-1 0,0 1 0,-2 0 0,-62 8 0,59-8 0,0-1 0,0 0 0,-1 0 0,1-1 0,0 0 0,0 0 0,0 0 0,0-1 0,0 0 0,-11-5 0,13 4 0,1 0 0,0 0 0,0-1 0,0 1 0,0-1 0,0 0 0,0 0 0,1-1 0,0 1 0,0 0 0,0-1 0,1 0 0,-1 0 0,-2-10 0,-1 2-193,-1-1 0,0 1 0,-1 0 0,-12-14 0,17 23-207,-13-18-6426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11.522"/>
    </inkml:context>
    <inkml:brush xml:id="br0">
      <inkml:brushProperty name="width" value="0.035" units="cm"/>
      <inkml:brushProperty name="height" value="0.035" units="cm"/>
    </inkml:brush>
  </inkml:definitions>
  <inkml:trace contextRef="#ctx0" brushRef="#br0">1 738 24575,'1'-15'0,"1"1"0,1-1 0,1 1 0,-1 0 0,8-15 0,0-4 0,-6 19 0,1 0 0,0 0 0,1 1 0,9-14 0,15-29 0,88-175 0,-45 92 0,-50 87-1365,-7 8-5461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13.869"/>
    </inkml:context>
    <inkml:brush xml:id="br0">
      <inkml:brushProperty name="width" value="0.035" units="cm"/>
      <inkml:brushProperty name="height" value="0.035" units="cm"/>
    </inkml:brush>
  </inkml:definitions>
  <inkml:trace contextRef="#ctx0" brushRef="#br0">0 306 24575,'9'-1'0,"0"-1"0,1 0 0,-1 0 0,-1-1 0,1 0 0,0-1 0,-1 0 0,0 0 0,10-7 0,16-7 0,38-14 0,151-45 0,-172 60 0,-2-1 0,0-3 0,84-48 0,-129 66 0,0 1 0,0 0 0,1 0 0,-1 0 0,1 1 0,-1-1 0,1 1 0,-1 0 0,1 1 0,7-1 0,-11 1 0,1 0 0,-1 1 0,1-1 0,-1 0 0,0 1 0,1-1 0,-1 1 0,1 0 0,-1 0 0,0-1 0,0 1 0,1 0 0,-1 0 0,0 0 0,0 0 0,0 0 0,0 0 0,0 1 0,0-1 0,0 0 0,-1 0 0,1 1 0,0-1 0,-1 1 0,1-1 0,-1 0 0,1 1 0,-1-1 0,0 1 0,0-1 0,0 1 0,1-1 0,-1 1 0,-1-1 0,1 2 0,0 13 0,-2 0 0,0 0 0,0 0 0,-2-1 0,-5 18 0,-6 25 0,4-9 63,-26 69-1,19-70-807,-11 60 0,23-76-6081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17.099"/>
    </inkml:context>
    <inkml:brush xml:id="br0">
      <inkml:brushProperty name="width" value="0.035" units="cm"/>
      <inkml:brushProperty name="height" value="0.035" units="cm"/>
    </inkml:brush>
  </inkml:definitions>
  <inkml:trace contextRef="#ctx0" brushRef="#br0">71 484 24575,'-1'-5'0,"-1"0"0,1 1 0,-1-1 0,0 1 0,0-1 0,0 1 0,-1 0 0,0-1 0,0 2 0,0-1 0,0 0 0,-5-4 0,3 3 0,1 0 0,0 0 0,0-1 0,0 1 0,-5-12 0,8 12 0,0 0 0,0-1 0,0 1 0,0 0 0,1-1 0,0 1 0,0-1 0,1 1 0,-1 0 0,1-1 0,0 1 0,1 0 0,-1-1 0,1 1 0,0 0 0,0 0 0,1 0 0,4-7 0,6-7 0,1 1 0,1 1 0,20-20 0,-1 2 0,91-103 0,-124 138 0,-1-1 0,1 0 0,-1 1 0,1-1 0,-1 0 0,1 1 0,-1-1 0,1 1 0,-1-1 0,1 1 0,0-1 0,-1 1 0,1 0 0,0-1 0,-1 1 0,1 0 0,0 0 0,0-1 0,-1 1 0,1 0 0,0 0 0,0 0 0,-1 0 0,1 0 0,0 0 0,0 0 0,0 0 0,-1 0 0,1 0 0,0 0 0,0 1 0,0-1 0,0 1 0,0 1 0,0-1 0,0 1 0,0-1 0,0 1 0,0-1 0,0 1 0,-1-1 0,1 1 0,-1 0 0,1-1 0,-1 1 0,1 3 0,2 71 0,-3-64 0,0 7 0,1-1 0,0 1 0,2 0 0,0 0 0,1-1 0,10 29 0,-9-36 0,0 0 0,0-1 0,1 1 0,1-1 0,0-1 0,0 1 0,0-1 0,1 0 0,1-1 0,0 0 0,16 12 0,-20-16 0,21 13 0,0 1 0,-1 1 0,-1 1 0,-1 2 0,34 40 0,-55-60 4,-1 0-1,1-1 1,-1 1-1,0 0 1,1 0-1,-1 0 1,0 0-1,0 1 1,-1-1-1,1 0 1,0 0 0,-1 0-1,1 1 1,-1-1-1,0 0 1,0 1-1,1-1 1,-2 0-1,1 0 1,0 1-1,0-1 1,-1 0-1,1 1 1,-1-1-1,0 0 1,0 0-1,0 0 1,0 0-1,0 0 1,0 0-1,0 0 1,-1 0-1,-2 3 1,1-2-82,-1-1 0,1 0 0,-1 0-1,0 0 1,1 0 0,-1-1 0,0 1 0,0-1 0,0 0-1,0 0 1,0-1 0,0 1 0,-1-1 0,1 0 0,0 0-1,0 0 1,0 0 0,-7-2 0,-17-6-6748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19.470"/>
    </inkml:context>
    <inkml:brush xml:id="br0">
      <inkml:brushProperty name="width" value="0.035" units="cm"/>
      <inkml:brushProperty name="height" value="0.035" units="cm"/>
    </inkml:brush>
  </inkml:definitions>
  <inkml:trace contextRef="#ctx0" brushRef="#br0">0 238 24575,'7'0'0,"3"-7"0,7-4 0,8 2 0,0-6 0,3-8 0,4 0 0,4 4 0,-4-2 0,-7-5 0,-8-5 0,0 2 0,-2 6-8191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22.879"/>
    </inkml:context>
    <inkml:brush xml:id="br0">
      <inkml:brushProperty name="width" value="0.035" units="cm"/>
      <inkml:brushProperty name="height" value="0.035" units="cm"/>
    </inkml:brush>
  </inkml:definitions>
  <inkml:trace contextRef="#ctx0" brushRef="#br0">0 115 24575,'0'-7'0,"0"-11"0,7-1 0,10 2 0,2-4 0,6 3 0,-2 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26.504"/>
    </inkml:context>
    <inkml:brush xml:id="br0">
      <inkml:brushProperty name="width" value="0.035" units="cm"/>
      <inkml:brushProperty name="height" value="0.035" units="cm"/>
    </inkml:brush>
  </inkml:definitions>
  <inkml:trace contextRef="#ctx0" brushRef="#br0">835 524 24575,'-15'-15'0,"-27"-12"0,-22-17 0,-14-16 0,-9 3 0,-13 4 0,12 2 0,5 11 0,17 5 0,12 0 0,9 7 0,11 0 0,-4 5 0,13 6 0,10 6-8191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29.178"/>
    </inkml:context>
    <inkml:brush xml:id="br0">
      <inkml:brushProperty name="width" value="0.035" units="cm"/>
      <inkml:brushProperty name="height" value="0.035" units="cm"/>
    </inkml:brush>
  </inkml:definitions>
  <inkml:trace contextRef="#ctx0" brushRef="#br0">1 161 24575,'3'5'0,"1"0"0,-1 0 0,0 0 0,-1 0 0,1 0 0,-1 1 0,0-1 0,0 1 0,1 9 0,6 13 0,86 266 0,-11-30 0,-84-264 0,0 0 0,0 0 0,0 0 0,0-1 0,0 1 0,0 0 0,0 0 0,0 0 0,0 0 0,1 0 0,-1 0 0,0 0 0,0 0 0,0 0 0,0 0 0,0 0 0,0 0 0,0 0 0,0 0 0,0 0 0,0-1 0,0 1 0,1 0 0,-1 0 0,0 0 0,0 0 0,0 0 0,0 0 0,0 0 0,0 0 0,0 0 0,0 0 0,1 0 0,-1 0 0,0 1 0,0-1 0,0 0 0,0 0 0,0 0 0,0 0 0,0 0 0,0 0 0,0 0 0,0 0 0,0 0 0,1 0 0,-1 0 0,0 0 0,0 0 0,0 0 0,2-18 0,-1-26 0,-40-148 0,4 29 0,20-34 0,10 84 0,5 107 0,-1 0 0,0 0 0,0 0 0,0 1 0,-1-1 0,0 1 0,0-1 0,0 1 0,0-1 0,-5-6 0,6 11 0,0 0 0,0 0 0,0 1 0,1-1 0,-1 0 0,0 0 0,0 0 0,0 1 0,0-1 0,-1 0 0,1 1 0,0-1 0,0 1 0,0-1 0,0 1 0,0 0 0,-1 0 0,1-1 0,0 1 0,-2 0 0,1 1 0,-1-1 0,1 1 0,0-1 0,0 1 0,0 0 0,0 0 0,0 0 0,0 0 0,0 1 0,0-1 0,0 0 0,0 1 0,1-1 0,-1 1 0,-1 2 0,1-3 0,0 1 0,1 0 0,-1-1 0,0 1 0,1 0 0,0 0 0,-1 0 0,1 0 0,0 0 0,0 1 0,0-1 0,0 0 0,1 0 0,-1 1 0,0-1 0,1 0 0,0 1 0,0-1 0,-1 1 0,2-1 0,-1 0 0,0 1 0,0-1 0,2 4 0,-1-3 0,1-1 0,-1 1 0,1-1 0,0 0 0,0 1 0,0-1 0,0 0 0,0 0 0,1-1 0,-1 1 0,1 0 0,-1-1 0,1 1 0,-1-1 0,1 0 0,0 0 0,0 0 0,0 0 0,0-1 0,5 2 0,23 2-4,0 0 0,0-2 1,63-3-1,94-23 102,7 0-1546,-154 22-5378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43.123"/>
    </inkml:context>
    <inkml:brush xml:id="br0">
      <inkml:brushProperty name="width" value="0.035" units="cm"/>
      <inkml:brushProperty name="height" value="0.035" units="cm"/>
    </inkml:brush>
  </inkml:definitions>
  <inkml:trace contextRef="#ctx0" brushRef="#br0">1 1 24575,'7'15'0,"18"12"0,5 9 0,12 21 0,5 0 0,4-1 0,-8-3 0,-3-11 0,-9-5 0,-10-1 0,-8-7-8191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46.094"/>
    </inkml:context>
    <inkml:brush xml:id="br0">
      <inkml:brushProperty name="width" value="0.035" units="cm"/>
      <inkml:brushProperty name="height" value="0.035" units="cm"/>
    </inkml:brush>
  </inkml:definitions>
  <inkml:trace contextRef="#ctx0" brushRef="#br0">2 684 24575,'-1'-43'0,"1"8"0,5-62 0,-3 85 0,1 0 0,0-1 0,1 1 0,0 0 0,0 1 0,1-1 0,1 1 0,11-17 0,4 1 0,1 1 0,1 2 0,40-34 0,-1 2 0,100-97 0,-158 148 0,0 1 0,1 0 0,0 0 0,0 0 0,0 1 0,0-1 0,0 1 0,1 1 0,-1-1 0,8-2 0,-11 5 0,0 0 0,-1-1 0,1 1 0,0 0 0,0 0 0,0 1 0,-1-1 0,1 0 0,0 0 0,0 1 0,-1-1 0,1 1 0,0 0 0,-1-1 0,1 1 0,0 0 0,-1 0 0,1 0 0,-1 0 0,0 0 0,1 0 0,-1 1 0,0-1 0,0 0 0,1 1 0,-1-1 0,0 1 0,-1-1 0,1 1 0,0 0 0,0-1 0,-1 1 0,1 0 0,0-1 0,-1 1 0,0 0 0,1 3 0,4 19 0,0 1 0,-1 0 0,-2 0 0,0 0 0,-2 0 0,-1 0 0,-6 41 0,-1-23 0,-2-1 0,-2 0 0,-27 63 0,31-86 0,-1-1 0,-1-1 0,-1 1 0,0-2 0,-1 0 0,-23 24 0,34-40 0,1 1 0,-1-1 0,0 0 0,1 1 0,-1-1 0,1 1 0,-1-1 0,1 1 0,-1 0 0,1-1 0,0 1 0,-1-1 0,1 1 0,0 0 0,-1-1 0,1 1 0,0 0 0,0-1 0,-1 1 0,1 0 0,0 0 0,0-1 0,0 1 0,0 0 0,0 0 0,0-1 0,0 1 0,0 0 0,1-1 0,-1 1 0,0 0 0,0 0 0,1 0 0,0 0 0,1 1 0,-1-1 0,1 0 0,0 0 0,-1-1 0,1 1 0,0 0 0,0-1 0,-1 1 0,1-1 0,0 1 0,0-1 0,2 0 0,74 1 0,-66-2 0,28 0 60,40-6 0,-67 5-272,1-1 0,-1 0 0,0-1-1,0 0 1,0-1 0,20-11 0,-10 0-6614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30.371"/>
    </inkml:context>
    <inkml:brush xml:id="br0">
      <inkml:brushProperty name="width" value="0.035" units="cm"/>
      <inkml:brushProperty name="height" value="0.035" units="cm"/>
    </inkml:brush>
  </inkml:definitions>
  <inkml:trace contextRef="#ctx0" brushRef="#br0">3 207 24575,'-1'-34'0,"0"15"0,1 0 0,0 0 0,4-23 0,-3 38 0,0 1 0,-1-1 0,2 0 0,-1 0 0,0 0 0,1 1 0,-1-1 0,1 0 0,0 1 0,0 0 0,1-1 0,-1 1 0,1 0 0,-1 0 0,1 0 0,0 1 0,0-1 0,0 1 0,1-1 0,5-2 0,-6 4 0,-1 1 0,1-1 0,0 1 0,0-1 0,0 1 0,0 0 0,0 0 0,0 0 0,0 1 0,0-1 0,0 1 0,0 0 0,0-1 0,0 1 0,0 1 0,-1-1 0,1 0 0,0 1 0,-1-1 0,5 5 0,52 44 0,-49-41 0,2 4 0,0 0 0,-1 1 0,0 0 0,-1 1 0,-1 0 0,0 0 0,-1 1 0,-1 0 0,0 1 0,-2 0 0,8 31 0,-7-15 0,-2 1 0,-1 1 0,-1-1 0,-2 0 0,-5 40 0,5-69 0,-1 0 0,0 0 0,0 0 0,0-1 0,0 1 0,-1 0 0,1-1 0,-1 1 0,-1-1 0,1 0 0,0 1 0,-1-1 0,0 0 0,0-1 0,0 1 0,-1 0 0,1-1 0,-1 0 0,0 0 0,0 0 0,0 0 0,0 0 0,0-1 0,-1 0 0,1 0 0,-1 0 0,1-1 0,-1 1 0,0-1 0,0 0 0,1 0 0,-1-1 0,0 1 0,0-1 0,0 0 0,0-1 0,0 1 0,1-1 0,-1 0 0,0 0 0,0 0 0,1-1 0,-1 0 0,1 0 0,-1 0 0,-6-4 0,10 5 0,-1 0 0,1 0 0,-1 0 0,1 0 0,0 0 0,0 0 0,-1 0 0,1-1 0,0 1 0,0 0 0,0-1 0,0 1 0,0-1 0,1 1 0,-1-1 0,0 1 0,1-1 0,-1 0 0,1 1 0,0-1 0,-1 0 0,1 1 0,0-1 0,0 0 0,0-2 0,1 1 0,0 0 0,0 1 0,1-1 0,-1 0 0,0 1 0,1-1 0,0 1 0,0 0 0,-1 0 0,1-1 0,1 1 0,-1 0 0,4-2 0,8-6 0,0 1 0,1 1 0,30-13 0,-30 16 20,0 0 0,1 1 1,0 1-1,17-1 0,-20 3-230,0-1 1,0 0 0,-1-1-1,1 0 1,-1-1-1,18-8 1,-1-7-6617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36.485"/>
    </inkml:context>
    <inkml:brush xml:id="br0">
      <inkml:brushProperty name="width" value="0.035" units="cm"/>
      <inkml:brushProperty name="height" value="0.035" units="cm"/>
    </inkml:brush>
  </inkml:definitions>
  <inkml:trace contextRef="#ctx0" brushRef="#br0">3 292 24575,'-1'-52'0,"-1"18"0,4-49 0,-1 75 0,0 0 0,0 0 0,1 0 0,0 1 0,0-1 0,1 0 0,0 1 0,0 0 0,1 0 0,0 0 0,7-10 0,-9 15 0,-1 0 0,1 0 0,-1 1 0,1-1 0,0 1 0,-1-1 0,1 1 0,0 0 0,0-1 0,0 1 0,0 0 0,0 0 0,1 0 0,-1 1 0,0-1 0,0 1 0,1-1 0,-1 1 0,0 0 0,0-1 0,5 2 0,-4-1 0,1 1 0,0 0 0,0 1 0,-1-1 0,1 1 0,-1 0 0,1-1 0,-1 1 0,0 1 0,0-1 0,6 6 0,5 7 0,0 1 0,-1 0 0,21 35 0,-30-44 0,4 7 0,0 0 0,-2 1 0,0-1 0,0 1 0,-1 0 0,-1 1 0,3 23 0,-3 0 0,-1 70 0,1-85 0,-4-24 0,0 0 0,1 0 0,-1 1 0,0-1 0,0 0 0,1 0 0,-1 0 0,0 0 0,0 1 0,1-1 0,-1 0 0,0 0 0,0 0 0,1 0 0,-1 0 0,0 0 0,1 0 0,-1 0 0,0 0 0,0 0 0,1 0 0,-1 0 0,0 0 0,1 0 0,-1 0 0,0 0 0,0 0 0,1 0 0,-1 0 0,0 0 0,1 0 0,-1 0 0,0-1 0,0 1 0,1 0 0,-1 0 0,0 0 0,0-1 0,29-32 0,-16 16 0,1 0 0,-1 0 0,1 1 0,1 0 0,0 1 0,26-19 0,-38 32 0,-1 0 0,0 0 0,1 0 0,0 1 0,-1-1 0,1 1 0,0 0 0,0 0 0,0 0 0,-1 0 0,1 0 0,0 0 0,0 1 0,0 0 0,0-1 0,1 1 0,-1 0 0,0 0 0,0 1 0,0-1 0,0 1 0,0 0 0,0-1 0,-1 1 0,1 0 0,0 1 0,0-1 0,0 0 0,-1 1 0,1 0 0,-1 0 0,1-1 0,-1 1 0,0 1 0,0-1 0,0 0 0,0 0 0,0 1 0,2 3 0,6 10 0,0 2 0,-1 0 0,-1 0 0,0 0 0,-1 1 0,-2 0 0,0 1 0,3 22 0,-6-30 0,0-1 0,-1 2 0,-1-1 0,0 0 0,0 0 0,-1 0 0,-1 0 0,0 0 0,-1-1 0,0 1 0,-1-1 0,0 1 0,-1-1 0,-9 17 0,7-20-124,1-1 0,-1 0 0,0 0 0,0 0 0,-1-1 0,0-1-1,0 1 1,0-1 0,-1 0 0,-11 4 0,-16 6-6702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40.102"/>
    </inkml:context>
    <inkml:brush xml:id="br0">
      <inkml:brushProperty name="width" value="0.035" units="cm"/>
      <inkml:brushProperty name="height" value="0.035" units="cm"/>
    </inkml:brush>
  </inkml:definitions>
  <inkml:trace contextRef="#ctx0" brushRef="#br0">86 0 24575,'-1'4'0,"0"0"0,0-1 0,0 1 0,0 0 0,-1-1 0,1 1 0,-1-1 0,-3 6 0,-7 15 0,-1 7 0,2 0 0,2 1 0,1 0 0,-8 63 0,16-94 0,0 0 0,-1 0 0,1 0 0,0 0 0,0 0 0,0 0 0,0 0 0,0-1 0,0 1 0,0 0 0,0 0 0,0 0 0,0 0 0,1 0 0,-1 0 0,0 0 0,1-1 0,-1 1 0,1 0 0,-1 0 0,1 0 0,-1-1 0,1 1 0,-1 0 0,1 0 0,0-1 0,-1 1 0,2 0 0,0-1 0,-1 0 0,0 0 0,1-1 0,-1 1 0,0 0 0,0-1 0,1 0 0,-1 1 0,0-1 0,0 0 0,0 1 0,0-1 0,0 0 0,0 0 0,0 0 0,2-1 0,35-47 0,-28 36-114,0 0 1,1 0-1,0 1 0,0 1 0,2 0 1,-1 0-1,1 2 0,1-1 0,0 2 1,0-1-1,25-9 0,-12 6-6712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42.134"/>
    </inkml:context>
    <inkml:brush xml:id="br0">
      <inkml:brushProperty name="width" value="0.035" units="cm"/>
      <inkml:brushProperty name="height" value="0.035" units="cm"/>
    </inkml:brush>
  </inkml:definitions>
  <inkml:trace contextRef="#ctx0" brushRef="#br0">1 0 24575,'7'8'0,"3"9"0,6 3 0,1 4 0,6-1 0,-2 2 0,3-2 0,-3 2 0,3 4 0,5-3 0,-3-6-8191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45.086"/>
    </inkml:context>
    <inkml:brush xml:id="br0">
      <inkml:brushProperty name="width" value="0.035" units="cm"/>
      <inkml:brushProperty name="height" value="0.035" units="cm"/>
    </inkml:brush>
  </inkml:definitions>
  <inkml:trace contextRef="#ctx0" brushRef="#br0">1 73 24575,'2'6'0,"0"-1"0,0 0 0,0 0 0,1 0 0,0 0 0,0 0 0,0-1 0,1 1 0,-1-1 0,1 0 0,8 7 0,-2-1 0,-9-8 0,1 0 0,0 0 0,-1 0 0,1-1 0,0 1 0,0 0 0,0-1 0,0 1 0,0-1 0,0 0 0,0 1 0,1-1 0,-1 0 0,0-1 0,1 1 0,-1 0 0,1-1 0,-1 1 0,1-1 0,-1 0 0,1 0 0,-1 0 0,1 0 0,-1 0 0,1 0 0,3-1 0,-2-2 0,0 1 0,1-1 0,-1 1 0,0-1 0,-1-1 0,1 1 0,-1 0 0,1-1 0,-1 0 0,0 1 0,0-2 0,4-6 0,2-3 0,0 1 0,1 0 0,0 0 0,1 1 0,1 1 0,15-12 0,-24 20 0,1 0 0,-1 1 0,1 0 0,0 0 0,0 0 0,0 1 0,0-1 0,0 1 0,0 0 0,0 0 0,0 0 0,7 0 0,-8 1 0,0 1 0,0-1 0,0 1 0,0 0 0,0 0 0,0 0 0,0 0 0,-1 0 0,1 1 0,0-1 0,-1 1 0,1-1 0,-1 1 0,1 0 0,-1 0 0,0 0 0,0 1 0,0-1 0,3 5 0,-1 0 10,1 1 0,-1-1 0,-1 1 0,0 0 0,0 0 0,0 0 0,-1 0 0,-1 0 0,3 15 0,-2 79-950,-3-88 415,0 27-6301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47.376"/>
    </inkml:context>
    <inkml:brush xml:id="br0">
      <inkml:brushProperty name="width" value="0.035" units="cm"/>
      <inkml:brushProperty name="height" value="0.035" units="cm"/>
    </inkml:brush>
  </inkml:definitions>
  <inkml:trace contextRef="#ctx0" brushRef="#br0">1 307 24575,'15'-8'0,"20"-16"0,18-13 0,9-7 0,8-3 0,-1 6 0,-4 3 0,2 0 0,-11 14 0,-15 18 0,-14 19 0,-12 13 0,-9 3-8191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2:53.034"/>
    </inkml:context>
    <inkml:brush xml:id="br0">
      <inkml:brushProperty name="width" value="0.035" units="cm"/>
      <inkml:brushProperty name="height" value="0.035" units="cm"/>
    </inkml:brush>
  </inkml:definitions>
  <inkml:trace contextRef="#ctx0" brushRef="#br0">1 1 24575,'1'31'0,"1"1"0,2-1 0,1 0 0,2 0 0,1 0 0,16 41 0,-16-46 0,-1 1 0,4 37 0,-8-41 0,1 0 0,1 0 0,15 41 0,-19-61 0,0-1 0,0 1 0,1-1 0,-1 1 0,1-1 0,-1 0 0,1 0 0,0 0 0,0 0 0,0 0 0,0 0 0,0 0 0,5 2 0,-6-4 0,0 1 0,0-1 0,0 0 0,-1 0 0,1 0 0,0 0 0,0 0 0,0 0 0,0 0 0,0 0 0,0-1 0,0 1 0,0 0 0,0 0 0,0-1 0,0 1 0,0-1 0,0 1 0,-1-1 0,1 1 0,0-1 0,0 1 0,-1-1 0,1 0 0,0 0 0,-1 1 0,1-1 0,0 0 0,-1 0 0,1 1 0,-1-1 0,0 0 0,1 0 0,-1 0 0,0 0 0,1 0 0,-1 0 0,0 0 0,0 0 0,0 0 0,0-1 0,32-61 0,-27 55 0,1-1 0,-2 1 0,1-1 0,-1 0 0,0 0 0,-1 0 0,0-1 0,-1 1 0,2-13 0,-4 20 4,0 0 0,-1 0 1,1 0-1,0 0 0,-1 0 0,1 0 0,-1 0 0,0 0 0,0 0 0,0 0 1,0 1-1,0-1 0,0 0 0,0 1 0,-1-1 0,1 1 0,0-1 0,-1 1 1,0-1-1,1 1 0,-1 0 0,0 0 0,1 0 0,-1 0 0,0 0 0,0 0 1,-3 0-1,-5-2-301,1 1 1,-1 0 0,1 0 0,-14 0 0,-13 1-6530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4T06:23:01.077"/>
    </inkml:context>
    <inkml:brush xml:id="br0">
      <inkml:brushProperty name="width" value="0.035" units="cm"/>
      <inkml:brushProperty name="height" value="0.035" units="cm"/>
    </inkml:brush>
  </inkml:definitions>
  <inkml:trace contextRef="#ctx0" brushRef="#br0">0 184 24575,'23'-21'0,"16"-17"0,-25 23 0,0 1 0,0 0 0,1 1 0,1 1 0,0 0 0,1 1 0,33-16 0,-49 27 0,0-1 0,0 0 0,0 1 0,0-1 0,0 0 0,0 1 0,1 0 0,-1-1 0,0 1 0,0 0 0,1-1 0,-1 1 0,0 0 0,0 0 0,1 0 0,-1 0 0,0 0 0,0 0 0,1 1 0,-1-1 0,0 0 0,0 1 0,0-1 0,1 0 0,-1 1 0,0 0 0,0-1 0,0 1 0,0 0 0,0-1 0,0 1 0,0 0 0,0 0 0,0 0 0,0 0 0,-1 0 0,1 0 0,0 0 0,-1 0 0,1 0 0,-1 0 0,1 0 0,-1 1 0,1-1 0,-1 0 0,0 0 0,1 0 0,-1 2 0,2 10 0,0 0 0,-1 0 0,0-1 0,-2 15 0,1-2 0,21 122 47,-9-82-1459,-9-45-5414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40333-F522-40E3-9BAD-27E884EAA472}" type="datetimeFigureOut">
              <a:rPr lang="en-US" smtClean="0"/>
              <a:t>10/10/2025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6F5EF-0323-428B-BA91-C102D1194E79}" type="slidenum">
              <a:rPr lang="en-US" smtClean="0"/>
              <a:t>‹#›</a:t>
            </a:fld>
            <a:endParaRPr lang="en-US"/>
          </a:p>
        </p:txBody>
      </p:sp>
    </p:spTree>
    <p:extLst>
      <p:ext uri="{BB962C8B-B14F-4D97-AF65-F5344CB8AC3E}">
        <p14:creationId xmlns:p14="http://schemas.microsoft.com/office/powerpoint/2010/main" val="181643851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D539B-A3C0-219D-53FA-B1573D4C7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5E10F-8315-D18C-A156-CE4C11D06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E6511-1022-6CC0-F993-4EB4DA417D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361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E43BC-DA41-6E2A-3DAC-82B2284AF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A4B60-DE81-9CA6-0195-453E4BDE2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C8640-A1A0-3834-4634-61FF7EF5759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616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11B6-CAE3-2A47-C83A-452EDA9B0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EC3886-C93F-7BE7-8DDB-2F95CDF47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4A4F7-5679-2349-524B-9B292F13DE0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677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611E-888E-85EC-9F91-29B201730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FF0DF-4BF6-103B-5C3D-6936B19E2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D54C26-8A44-C675-8594-7F08B69D11E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3948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150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22957-BD83-D4E2-80B2-215AEEC7C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ED3BE6-2E1D-24C6-44CE-CB07D4F21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552FD-05BE-6986-240C-0B896EFC428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1623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C54A2-8E46-EE9E-76A1-6581B2B0B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409FE-F5C3-DCAD-FD8A-2A14935A8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68B55-97DE-5FEE-1A4B-6370D70F4B2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3826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879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D2702-6D4C-1C3F-B425-50207F2CD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1506F-2CCF-3A12-0623-1E5C54B0E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EB7F1-431E-3B30-0EF9-ABBFAB4C5C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2171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8099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780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DC689-2C1E-0402-8F68-17E68C30A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23B35-D7CF-A394-3EE8-AC44D09CF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330D9-40ED-545F-1491-1C1ACCB6E19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72269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02C12-50EA-EC23-2505-216494E41B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C46AB-4731-11AA-8317-E3E6970A50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AE98F-1F5A-F5E2-E86F-F38653494C4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845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91EF8-DD95-AF14-0CBE-38AECE4F65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28CE76-A961-91B4-D4C7-7519E1D4CD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74398E-F042-E5C0-B57E-7C950E6D6E4D}"/>
              </a:ext>
            </a:extLst>
          </p:cNvPr>
          <p:cNvSpPr>
            <a:spLocks noGrp="1"/>
          </p:cNvSpPr>
          <p:nvPr>
            <p:ph type="dt" sz="half" idx="10"/>
          </p:nvPr>
        </p:nvSpPr>
        <p:spPr/>
        <p:txBody>
          <a:bodyPr/>
          <a:lstStyle/>
          <a:p>
            <a:fld id="{E6959D1D-F5E4-40CA-A2A9-C05FE8795320}" type="datetime1">
              <a:rPr lang="en-US" smtClean="0"/>
              <a:t>10/10/2025</a:t>
            </a:fld>
            <a:endParaRPr lang="en-US"/>
          </a:p>
        </p:txBody>
      </p:sp>
      <p:sp>
        <p:nvSpPr>
          <p:cNvPr id="5" name="Footer Placeholder 4">
            <a:extLst>
              <a:ext uri="{FF2B5EF4-FFF2-40B4-BE49-F238E27FC236}">
                <a16:creationId xmlns:a16="http://schemas.microsoft.com/office/drawing/2014/main" id="{692CC82D-1D25-FBD1-DF31-8A17E6DCE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30A8A-55FB-DB3E-4A28-48B3187FC769}"/>
              </a:ext>
            </a:extLst>
          </p:cNvPr>
          <p:cNvSpPr>
            <a:spLocks noGrp="1"/>
          </p:cNvSpPr>
          <p:nvPr>
            <p:ph type="sldNum" sz="quarter" idx="12"/>
          </p:nvPr>
        </p:nvSpPr>
        <p:spPr/>
        <p:txBody>
          <a:bodyPr/>
          <a:lstStyle/>
          <a:p>
            <a:fld id="{22E842C0-F3F0-463F-8D24-0078EA08CAF5}" type="slidenum">
              <a:rPr lang="en-US" smtClean="0"/>
              <a:t>‹#›</a:t>
            </a:fld>
            <a:endParaRPr lang="en-US" dirty="0"/>
          </a:p>
        </p:txBody>
      </p:sp>
    </p:spTree>
    <p:extLst>
      <p:ext uri="{BB962C8B-B14F-4D97-AF65-F5344CB8AC3E}">
        <p14:creationId xmlns:p14="http://schemas.microsoft.com/office/powerpoint/2010/main" val="231077628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830E-2AEC-457E-BDA3-437937A3DC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B1FB2D-77C4-5D8A-6A42-901D3E08C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D9A188-8F8F-7A9A-DE41-38E4918CC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68DC4-FCCC-1640-CB87-7AF21DCEB5D0}"/>
              </a:ext>
            </a:extLst>
          </p:cNvPr>
          <p:cNvSpPr>
            <a:spLocks noGrp="1"/>
          </p:cNvSpPr>
          <p:nvPr>
            <p:ph type="dt" sz="half" idx="10"/>
          </p:nvPr>
        </p:nvSpPr>
        <p:spPr/>
        <p:txBody>
          <a:bodyPr/>
          <a:lstStyle/>
          <a:p>
            <a:fld id="{25A1D4EA-94B7-440F-98A2-531516FFF4E5}" type="datetime1">
              <a:rPr lang="en-US" smtClean="0"/>
              <a:t>10/10/2025</a:t>
            </a:fld>
            <a:endParaRPr lang="en-US"/>
          </a:p>
        </p:txBody>
      </p:sp>
      <p:sp>
        <p:nvSpPr>
          <p:cNvPr id="6" name="Footer Placeholder 5">
            <a:extLst>
              <a:ext uri="{FF2B5EF4-FFF2-40B4-BE49-F238E27FC236}">
                <a16:creationId xmlns:a16="http://schemas.microsoft.com/office/drawing/2014/main" id="{09F43A93-193E-E131-6072-129A1A552B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7EBD80-2643-5A88-6B2E-A10C466563DF}"/>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817811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3DE2-A211-3451-968C-E0571EDC23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B79A15-C846-4E5B-250A-E56797E3C6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E9A01-F154-3B32-535A-E3A9795C5229}"/>
              </a:ext>
            </a:extLst>
          </p:cNvPr>
          <p:cNvSpPr>
            <a:spLocks noGrp="1"/>
          </p:cNvSpPr>
          <p:nvPr>
            <p:ph type="dt" sz="half" idx="10"/>
          </p:nvPr>
        </p:nvSpPr>
        <p:spPr/>
        <p:txBody>
          <a:bodyPr/>
          <a:lstStyle/>
          <a:p>
            <a:fld id="{24D66104-BA8B-418D-BAF2-14D0E4C92714}" type="datetime1">
              <a:rPr lang="en-US" smtClean="0"/>
              <a:t>10/10/2025</a:t>
            </a:fld>
            <a:endParaRPr lang="en-US"/>
          </a:p>
        </p:txBody>
      </p:sp>
      <p:sp>
        <p:nvSpPr>
          <p:cNvPr id="5" name="Footer Placeholder 4">
            <a:extLst>
              <a:ext uri="{FF2B5EF4-FFF2-40B4-BE49-F238E27FC236}">
                <a16:creationId xmlns:a16="http://schemas.microsoft.com/office/drawing/2014/main" id="{88E3B2BF-0FDE-7F88-63BA-25C5379B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732C3-07D2-888D-B402-BC8AA400C306}"/>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804448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3B5393-D44C-60F0-C8D9-DC4D3DAE6A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D578CF-A617-8791-00E3-6CE1B050CA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2BE75-1D34-7B33-1439-8ED2D55D913B}"/>
              </a:ext>
            </a:extLst>
          </p:cNvPr>
          <p:cNvSpPr>
            <a:spLocks noGrp="1"/>
          </p:cNvSpPr>
          <p:nvPr>
            <p:ph type="dt" sz="half" idx="10"/>
          </p:nvPr>
        </p:nvSpPr>
        <p:spPr/>
        <p:txBody>
          <a:bodyPr/>
          <a:lstStyle/>
          <a:p>
            <a:fld id="{AF140A30-BAF1-4CD1-83CB-4DD973279FFC}" type="datetime1">
              <a:rPr lang="en-US" smtClean="0"/>
              <a:t>10/10/2025</a:t>
            </a:fld>
            <a:endParaRPr lang="en-US"/>
          </a:p>
        </p:txBody>
      </p:sp>
      <p:sp>
        <p:nvSpPr>
          <p:cNvPr id="5" name="Footer Placeholder 4">
            <a:extLst>
              <a:ext uri="{FF2B5EF4-FFF2-40B4-BE49-F238E27FC236}">
                <a16:creationId xmlns:a16="http://schemas.microsoft.com/office/drawing/2014/main" id="{82E70C03-D470-50AD-2AF2-BFD0A46D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76BAC-3669-7ECB-4245-2FA279915105}"/>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34334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0164-2A9E-38C3-8BD8-59864818D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4B931E-928C-9EF7-D57C-C5B3E78BC8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D17A0-E5B3-5A69-1B99-590A3081701A}"/>
              </a:ext>
            </a:extLst>
          </p:cNvPr>
          <p:cNvSpPr>
            <a:spLocks noGrp="1"/>
          </p:cNvSpPr>
          <p:nvPr>
            <p:ph type="dt" sz="half" idx="10"/>
          </p:nvPr>
        </p:nvSpPr>
        <p:spPr/>
        <p:txBody>
          <a:bodyPr/>
          <a:lstStyle/>
          <a:p>
            <a:fld id="{52343C18-7ACD-4999-9103-DD2B171E8D95}" type="datetime1">
              <a:rPr lang="en-US" smtClean="0"/>
              <a:t>10/10/2025</a:t>
            </a:fld>
            <a:endParaRPr lang="en-US"/>
          </a:p>
        </p:txBody>
      </p:sp>
      <p:sp>
        <p:nvSpPr>
          <p:cNvPr id="5" name="Footer Placeholder 4">
            <a:extLst>
              <a:ext uri="{FF2B5EF4-FFF2-40B4-BE49-F238E27FC236}">
                <a16:creationId xmlns:a16="http://schemas.microsoft.com/office/drawing/2014/main" id="{91B28E57-8EE0-2A3C-199D-33DE4AD74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31516-A1C0-F7D0-1E4C-F5A3E4B8306F}"/>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261583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5890B-18DB-B5E2-FC1B-EE5B5C152A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B1D665-FF1B-E055-2604-4041DCBC4C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7C2773-E854-1DA4-5899-C75240FF674D}"/>
              </a:ext>
            </a:extLst>
          </p:cNvPr>
          <p:cNvSpPr>
            <a:spLocks noGrp="1"/>
          </p:cNvSpPr>
          <p:nvPr>
            <p:ph type="dt" sz="half" idx="10"/>
          </p:nvPr>
        </p:nvSpPr>
        <p:spPr/>
        <p:txBody>
          <a:bodyPr/>
          <a:lstStyle/>
          <a:p>
            <a:fld id="{6E657109-92C4-4FAA-8759-5B54DAF89F3F}" type="datetime1">
              <a:rPr lang="en-US" smtClean="0"/>
              <a:t>10/10/2025</a:t>
            </a:fld>
            <a:endParaRPr lang="en-US"/>
          </a:p>
        </p:txBody>
      </p:sp>
      <p:sp>
        <p:nvSpPr>
          <p:cNvPr id="5" name="Footer Placeholder 4">
            <a:extLst>
              <a:ext uri="{FF2B5EF4-FFF2-40B4-BE49-F238E27FC236}">
                <a16:creationId xmlns:a16="http://schemas.microsoft.com/office/drawing/2014/main" id="{74E378F2-D1B8-8C6F-C230-EBAD93E94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A1587-4F0B-3F13-F1D0-180203BF7E40}"/>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2273266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EF18-21C7-CBF4-525A-C207E5B9A2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D9E3B6-2F34-1D21-D112-CF55A283F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15130-5048-E432-8882-51FE066206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CCED16-E90A-C2F3-A311-A81388BCB146}"/>
              </a:ext>
            </a:extLst>
          </p:cNvPr>
          <p:cNvSpPr>
            <a:spLocks noGrp="1"/>
          </p:cNvSpPr>
          <p:nvPr>
            <p:ph type="dt" sz="half" idx="10"/>
          </p:nvPr>
        </p:nvSpPr>
        <p:spPr/>
        <p:txBody>
          <a:bodyPr/>
          <a:lstStyle/>
          <a:p>
            <a:fld id="{1DCE17DD-BCDD-499B-8FF6-8881D48EE3CD}" type="datetime1">
              <a:rPr lang="en-US" smtClean="0"/>
              <a:t>10/10/2025</a:t>
            </a:fld>
            <a:endParaRPr lang="en-US"/>
          </a:p>
        </p:txBody>
      </p:sp>
      <p:sp>
        <p:nvSpPr>
          <p:cNvPr id="6" name="Footer Placeholder 5">
            <a:extLst>
              <a:ext uri="{FF2B5EF4-FFF2-40B4-BE49-F238E27FC236}">
                <a16:creationId xmlns:a16="http://schemas.microsoft.com/office/drawing/2014/main" id="{D5D32618-3B5A-9375-3716-D1F5EA09C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748905-FB86-27B5-E11B-28F36FF328AE}"/>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2786501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CD5E-5A2A-1DA2-2AAA-B34BC3067B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39B0FC-C0DA-6921-B8DE-E4599BD7ADD7}"/>
              </a:ext>
            </a:extLst>
          </p:cNvPr>
          <p:cNvSpPr>
            <a:spLocks noGrp="1"/>
          </p:cNvSpPr>
          <p:nvPr>
            <p:ph type="dt" sz="half" idx="10"/>
          </p:nvPr>
        </p:nvSpPr>
        <p:spPr/>
        <p:txBody>
          <a:bodyPr/>
          <a:lstStyle/>
          <a:p>
            <a:fld id="{54298B86-18C7-4C37-9315-A575838AF350}" type="datetime1">
              <a:rPr lang="en-US" smtClean="0"/>
              <a:t>10/10/2025</a:t>
            </a:fld>
            <a:endParaRPr lang="en-US"/>
          </a:p>
        </p:txBody>
      </p:sp>
      <p:sp>
        <p:nvSpPr>
          <p:cNvPr id="4" name="Footer Placeholder 3">
            <a:extLst>
              <a:ext uri="{FF2B5EF4-FFF2-40B4-BE49-F238E27FC236}">
                <a16:creationId xmlns:a16="http://schemas.microsoft.com/office/drawing/2014/main" id="{494A4D3F-FA24-F6F7-FA41-D310B02845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A9CC170-CA9D-9E83-401A-291999B4C6AF}"/>
              </a:ext>
            </a:extLst>
          </p:cNvPr>
          <p:cNvSpPr>
            <a:spLocks noGrp="1"/>
          </p:cNvSpPr>
          <p:nvPr>
            <p:ph type="sldNum" sz="quarter" idx="12"/>
          </p:nvPr>
        </p:nvSpPr>
        <p:spPr/>
        <p:txBody>
          <a:bodyPr/>
          <a:lstStyle/>
          <a:p>
            <a:r>
              <a:rPr lang="en-US"/>
              <a:t>&lt;#&gt;</a:t>
            </a:r>
            <a:endParaRPr lang="en-US" dirty="0"/>
          </a:p>
        </p:txBody>
      </p:sp>
    </p:spTree>
    <p:extLst>
      <p:ext uri="{BB962C8B-B14F-4D97-AF65-F5344CB8AC3E}">
        <p14:creationId xmlns:p14="http://schemas.microsoft.com/office/powerpoint/2010/main" val="3841070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FDBB-05A6-5599-98F5-550702CBD3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54BE4A-DCAE-4652-D39E-BB1EDD816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123327-DFCA-4887-D143-DDF2A8E54A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2B5851-093D-86F2-D9D8-E8218FCBDD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B2616A-70AF-D62F-4A12-F7CD2A2C82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37CDE-03C3-011D-0FBF-7E43061A0D14}"/>
              </a:ext>
            </a:extLst>
          </p:cNvPr>
          <p:cNvSpPr>
            <a:spLocks noGrp="1"/>
          </p:cNvSpPr>
          <p:nvPr>
            <p:ph type="dt" sz="half" idx="10"/>
          </p:nvPr>
        </p:nvSpPr>
        <p:spPr/>
        <p:txBody>
          <a:bodyPr/>
          <a:lstStyle/>
          <a:p>
            <a:fld id="{4DB3A880-3FA7-4A48-B9D9-D817CB8619D3}" type="datetime1">
              <a:rPr lang="en-US" smtClean="0"/>
              <a:t>10/10/2025</a:t>
            </a:fld>
            <a:endParaRPr lang="en-US"/>
          </a:p>
        </p:txBody>
      </p:sp>
      <p:sp>
        <p:nvSpPr>
          <p:cNvPr id="8" name="Footer Placeholder 7">
            <a:extLst>
              <a:ext uri="{FF2B5EF4-FFF2-40B4-BE49-F238E27FC236}">
                <a16:creationId xmlns:a16="http://schemas.microsoft.com/office/drawing/2014/main" id="{526C4CF6-912E-297F-CE0C-E9DC49AD76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1BADCC-25D7-3F95-BEF8-AB5713E355E4}"/>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52667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27D1-0A89-8910-2666-108BCAEE4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AAF345-9524-885C-5863-4668917EAB72}"/>
              </a:ext>
            </a:extLst>
          </p:cNvPr>
          <p:cNvSpPr>
            <a:spLocks noGrp="1"/>
          </p:cNvSpPr>
          <p:nvPr>
            <p:ph type="dt" sz="half" idx="10"/>
          </p:nvPr>
        </p:nvSpPr>
        <p:spPr/>
        <p:txBody>
          <a:bodyPr/>
          <a:lstStyle/>
          <a:p>
            <a:fld id="{C3740D14-BB57-45EE-A658-69108B12E29B}" type="datetime1">
              <a:rPr lang="en-US" smtClean="0"/>
              <a:t>10/10/2025</a:t>
            </a:fld>
            <a:endParaRPr lang="en-US"/>
          </a:p>
        </p:txBody>
      </p:sp>
      <p:sp>
        <p:nvSpPr>
          <p:cNvPr id="4" name="Footer Placeholder 3">
            <a:extLst>
              <a:ext uri="{FF2B5EF4-FFF2-40B4-BE49-F238E27FC236}">
                <a16:creationId xmlns:a16="http://schemas.microsoft.com/office/drawing/2014/main" id="{EA654F46-25E3-70F0-44D1-3DB0775904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FF0FFA-0CAD-74C4-2DA6-9BBA7394FF17}"/>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543995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2CCE57-4326-2354-3B82-28AABAC34868}"/>
              </a:ext>
            </a:extLst>
          </p:cNvPr>
          <p:cNvSpPr>
            <a:spLocks noGrp="1"/>
          </p:cNvSpPr>
          <p:nvPr>
            <p:ph type="dt" sz="half" idx="10"/>
          </p:nvPr>
        </p:nvSpPr>
        <p:spPr/>
        <p:txBody>
          <a:bodyPr/>
          <a:lstStyle/>
          <a:p>
            <a:fld id="{A30E569E-7BF5-4F34-9CBD-EB4D9FC5E480}" type="datetime1">
              <a:rPr lang="en-US" smtClean="0"/>
              <a:t>10/10/2025</a:t>
            </a:fld>
            <a:endParaRPr lang="en-US"/>
          </a:p>
        </p:txBody>
      </p:sp>
      <p:sp>
        <p:nvSpPr>
          <p:cNvPr id="3" name="Footer Placeholder 2">
            <a:extLst>
              <a:ext uri="{FF2B5EF4-FFF2-40B4-BE49-F238E27FC236}">
                <a16:creationId xmlns:a16="http://schemas.microsoft.com/office/drawing/2014/main" id="{0F734B2F-4F89-084E-F0BF-1BB23E6BB3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017F8-996F-79A1-9BB0-7EA8E7145F38}"/>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252758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B570-2F1F-EBAD-5A8E-2337FC3B7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B6D02C-6E11-B62C-3BED-857F100AC7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098BA7-53D3-9F8A-509C-837542B37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049A18-E515-1818-8A6C-F643D73D6D11}"/>
              </a:ext>
            </a:extLst>
          </p:cNvPr>
          <p:cNvSpPr>
            <a:spLocks noGrp="1"/>
          </p:cNvSpPr>
          <p:nvPr>
            <p:ph type="dt" sz="half" idx="10"/>
          </p:nvPr>
        </p:nvSpPr>
        <p:spPr/>
        <p:txBody>
          <a:bodyPr/>
          <a:lstStyle/>
          <a:p>
            <a:fld id="{46081679-29C0-4167-92C2-8422741F055C}" type="datetime1">
              <a:rPr lang="en-US" smtClean="0"/>
              <a:t>10/10/2025</a:t>
            </a:fld>
            <a:endParaRPr lang="en-US"/>
          </a:p>
        </p:txBody>
      </p:sp>
      <p:sp>
        <p:nvSpPr>
          <p:cNvPr id="6" name="Footer Placeholder 5">
            <a:extLst>
              <a:ext uri="{FF2B5EF4-FFF2-40B4-BE49-F238E27FC236}">
                <a16:creationId xmlns:a16="http://schemas.microsoft.com/office/drawing/2014/main" id="{600FCD18-4B32-BE09-DB79-F2808E22B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6DCE89-0274-06E7-D7B7-E401987FB8D4}"/>
              </a:ext>
            </a:extLst>
          </p:cNvPr>
          <p:cNvSpPr>
            <a:spLocks noGrp="1"/>
          </p:cNvSpPr>
          <p:nvPr>
            <p:ph type="sldNum" sz="quarter" idx="12"/>
          </p:nvPr>
        </p:nvSpPr>
        <p:spPr/>
        <p:txBody>
          <a:bodyPr/>
          <a:lstStyle/>
          <a:p>
            <a:fld id="{22E842C0-F3F0-463F-8D24-0078EA08CAF5}" type="slidenum">
              <a:rPr lang="en-US" smtClean="0"/>
              <a:t>‹#›</a:t>
            </a:fld>
            <a:endParaRPr lang="en-US"/>
          </a:p>
        </p:txBody>
      </p:sp>
    </p:spTree>
    <p:extLst>
      <p:ext uri="{BB962C8B-B14F-4D97-AF65-F5344CB8AC3E}">
        <p14:creationId xmlns:p14="http://schemas.microsoft.com/office/powerpoint/2010/main" val="3756390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C389F7-291E-30CB-1288-BC6561C0DB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6F05C5-B948-3E88-EAEA-FCB4DC3A4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98B6F-E6FB-7374-05B2-D6EB0BA846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D0E3DD-5234-4684-B954-BD0FC5932221}" type="datetime1">
              <a:rPr lang="en-US" smtClean="0"/>
              <a:t>10/10/2025</a:t>
            </a:fld>
            <a:endParaRPr lang="en-US"/>
          </a:p>
        </p:txBody>
      </p:sp>
      <p:sp>
        <p:nvSpPr>
          <p:cNvPr id="5" name="Footer Placeholder 4">
            <a:extLst>
              <a:ext uri="{FF2B5EF4-FFF2-40B4-BE49-F238E27FC236}">
                <a16:creationId xmlns:a16="http://schemas.microsoft.com/office/drawing/2014/main" id="{8FA9B454-E2FC-83BB-F0BF-CC10AAA29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61B1B90-932D-4D97-0FB7-6D4C2529E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&lt;#&gt;</a:t>
            </a:r>
          </a:p>
        </p:txBody>
      </p:sp>
    </p:spTree>
    <p:extLst>
      <p:ext uri="{BB962C8B-B14F-4D97-AF65-F5344CB8AC3E}">
        <p14:creationId xmlns:p14="http://schemas.microsoft.com/office/powerpoint/2010/main" val="993900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44.png"/><Relationship Id="rId21" Type="http://schemas.openxmlformats.org/officeDocument/2006/relationships/image" Target="../media/image35.png"/><Relationship Id="rId34" Type="http://schemas.openxmlformats.org/officeDocument/2006/relationships/customXml" Target="../ink/ink16.xml"/><Relationship Id="rId7" Type="http://schemas.openxmlformats.org/officeDocument/2006/relationships/image" Target="../media/image280.png"/><Relationship Id="rId2" Type="http://schemas.openxmlformats.org/officeDocument/2006/relationships/image" Target="../media/image28.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39.png"/><Relationship Id="rId41"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3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43.png"/><Relationship Id="rId40" Type="http://schemas.openxmlformats.org/officeDocument/2006/relationships/customXml" Target="../ink/ink19.xml"/><Relationship Id="rId5" Type="http://schemas.openxmlformats.org/officeDocument/2006/relationships/image" Target="../media/image270.png"/><Relationship Id="rId15" Type="http://schemas.openxmlformats.org/officeDocument/2006/relationships/image" Target="../media/image32.png"/><Relationship Id="rId23" Type="http://schemas.openxmlformats.org/officeDocument/2006/relationships/image" Target="../media/image36.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34.png"/><Relationship Id="rId31" Type="http://schemas.openxmlformats.org/officeDocument/2006/relationships/image" Target="../media/image40.png"/><Relationship Id="rId4" Type="http://schemas.openxmlformats.org/officeDocument/2006/relationships/customXml" Target="../ink/ink1.xml"/><Relationship Id="rId9" Type="http://schemas.openxmlformats.org/officeDocument/2006/relationships/image" Target="../media/image29.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8.png"/><Relationship Id="rId30" Type="http://schemas.openxmlformats.org/officeDocument/2006/relationships/customXml" Target="../ink/ink14.xml"/><Relationship Id="rId35" Type="http://schemas.openxmlformats.org/officeDocument/2006/relationships/image" Target="../media/image42.png"/><Relationship Id="rId8" Type="http://schemas.openxmlformats.org/officeDocument/2006/relationships/customXml" Target="../ink/ink3.xml"/><Relationship Id="rId3" Type="http://schemas.openxmlformats.org/officeDocument/2006/relationships/image" Target="../media/image29.jpeg"/><Relationship Id="rId12" Type="http://schemas.openxmlformats.org/officeDocument/2006/relationships/customXml" Target="../ink/ink5.xml"/><Relationship Id="rId17" Type="http://schemas.openxmlformats.org/officeDocument/2006/relationships/image" Target="../media/image33.png"/><Relationship Id="rId25" Type="http://schemas.openxmlformats.org/officeDocument/2006/relationships/image" Target="../media/image37.png"/><Relationship Id="rId33" Type="http://schemas.openxmlformats.org/officeDocument/2006/relationships/image" Target="../media/image41.png"/><Relationship Id="rId38" Type="http://schemas.openxmlformats.org/officeDocument/2006/relationships/customXml" Target="../ink/ink18.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109E-57D6-36BA-8E73-66CB65743B2E}"/>
              </a:ext>
            </a:extLst>
          </p:cNvPr>
          <p:cNvSpPr>
            <a:spLocks noGrp="1"/>
          </p:cNvSpPr>
          <p:nvPr>
            <p:ph type="ctrTitle"/>
          </p:nvPr>
        </p:nvSpPr>
        <p:spPr/>
        <p:txBody>
          <a:bodyPr/>
          <a:lstStyle/>
          <a:p>
            <a:r>
              <a:rPr lang="en-IN" b="1" dirty="0"/>
              <a:t>.NET Framework Training Report</a:t>
            </a:r>
            <a:endParaRPr lang="en-US" b="1" dirty="0"/>
          </a:p>
        </p:txBody>
      </p:sp>
      <p:sp>
        <p:nvSpPr>
          <p:cNvPr id="3" name="Subtitle 2">
            <a:extLst>
              <a:ext uri="{FF2B5EF4-FFF2-40B4-BE49-F238E27FC236}">
                <a16:creationId xmlns:a16="http://schemas.microsoft.com/office/drawing/2014/main" id="{BB9300BB-7534-F6A2-06B5-B74D54D3163C}"/>
              </a:ext>
            </a:extLst>
          </p:cNvPr>
          <p:cNvSpPr>
            <a:spLocks noGrp="1"/>
          </p:cNvSpPr>
          <p:nvPr>
            <p:ph type="subTitle" idx="1"/>
          </p:nvPr>
        </p:nvSpPr>
        <p:spPr>
          <a:xfrm>
            <a:off x="7959776" y="4705714"/>
            <a:ext cx="2858125" cy="1029923"/>
          </a:xfrm>
        </p:spPr>
        <p:txBody>
          <a:bodyPr/>
          <a:lstStyle/>
          <a:p>
            <a:pPr algn="l"/>
            <a:r>
              <a:rPr lang="en-US" dirty="0"/>
              <a:t>By: Pushpasri </a:t>
            </a:r>
          </a:p>
          <a:p>
            <a:pPr algn="l"/>
            <a:r>
              <a:rPr lang="en-US" dirty="0"/>
              <a:t>Date:09/10/2025</a:t>
            </a:r>
          </a:p>
          <a:p>
            <a:pPr algn="l"/>
            <a:endParaRPr lang="en-US" dirty="0"/>
          </a:p>
        </p:txBody>
      </p:sp>
    </p:spTree>
    <p:extLst>
      <p:ext uri="{BB962C8B-B14F-4D97-AF65-F5344CB8AC3E}">
        <p14:creationId xmlns:p14="http://schemas.microsoft.com/office/powerpoint/2010/main" val="470067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ABE94-9A3C-8867-296E-87F534F92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342E2A-504E-3EA1-6B49-B1E07E48C529}"/>
              </a:ext>
            </a:extLst>
          </p:cNvPr>
          <p:cNvSpPr>
            <a:spLocks noGrp="1"/>
          </p:cNvSpPr>
          <p:nvPr>
            <p:ph type="ctrTitle"/>
          </p:nvPr>
        </p:nvSpPr>
        <p:spPr>
          <a:xfrm>
            <a:off x="1039318" y="327885"/>
            <a:ext cx="10113364" cy="1036221"/>
          </a:xfrm>
        </p:spPr>
        <p:txBody>
          <a:bodyPr/>
          <a:lstStyle/>
          <a:p>
            <a:r>
              <a:rPr lang="en-US" b="1" dirty="0"/>
              <a:t>1.OOP</a:t>
            </a:r>
          </a:p>
        </p:txBody>
      </p:sp>
      <p:sp>
        <p:nvSpPr>
          <p:cNvPr id="7" name="Subtitle 2">
            <a:extLst>
              <a:ext uri="{FF2B5EF4-FFF2-40B4-BE49-F238E27FC236}">
                <a16:creationId xmlns:a16="http://schemas.microsoft.com/office/drawing/2014/main" id="{CD766212-9370-DA54-7245-AF06CCE79725}"/>
              </a:ext>
            </a:extLst>
          </p:cNvPr>
          <p:cNvSpPr>
            <a:spLocks noGrp="1"/>
          </p:cNvSpPr>
          <p:nvPr>
            <p:ph type="subTitle" idx="1"/>
          </p:nvPr>
        </p:nvSpPr>
        <p:spPr>
          <a:xfrm>
            <a:off x="1364105" y="1506512"/>
            <a:ext cx="9788577" cy="1326629"/>
          </a:xfrm>
        </p:spPr>
        <p:txBody>
          <a:bodyPr>
            <a:normAutofit fontScale="92500"/>
          </a:bodyPr>
          <a:lstStyle/>
          <a:p>
            <a:r>
              <a:rPr lang="en-GB" sz="2800" i="1" dirty="0"/>
              <a:t>Abstraction</a:t>
            </a:r>
          </a:p>
          <a:p>
            <a:pPr algn="l"/>
            <a:r>
              <a:rPr lang="en-GB" sz="2800" i="1" dirty="0"/>
              <a:t>Abstraction is a concept in </a:t>
            </a:r>
            <a:r>
              <a:rPr lang="en-GB" sz="2800" b="1" i="1" dirty="0"/>
              <a:t>object-oriented programming</a:t>
            </a:r>
            <a:r>
              <a:rPr lang="en-GB" sz="2800" i="1" dirty="0"/>
              <a:t> that </a:t>
            </a:r>
            <a:r>
              <a:rPr lang="en-GB" sz="2800" b="1" i="1" dirty="0"/>
              <a:t>hides unnecessary details</a:t>
            </a:r>
            <a:r>
              <a:rPr lang="en-GB" sz="2800" i="1" dirty="0"/>
              <a:t> and shows </a:t>
            </a:r>
            <a:r>
              <a:rPr lang="en-GB" sz="2800" b="1" i="1" dirty="0"/>
              <a:t>only essential features</a:t>
            </a:r>
            <a:r>
              <a:rPr lang="en-GB" sz="2800" i="1" dirty="0"/>
              <a:t> to the user.</a:t>
            </a:r>
          </a:p>
        </p:txBody>
      </p:sp>
      <p:sp>
        <p:nvSpPr>
          <p:cNvPr id="4" name="TextBox 3">
            <a:extLst>
              <a:ext uri="{FF2B5EF4-FFF2-40B4-BE49-F238E27FC236}">
                <a16:creationId xmlns:a16="http://schemas.microsoft.com/office/drawing/2014/main" id="{CF1DBB10-97BC-3F13-8F96-FEE9ED1BD08D}"/>
              </a:ext>
            </a:extLst>
          </p:cNvPr>
          <p:cNvSpPr txBox="1"/>
          <p:nvPr/>
        </p:nvSpPr>
        <p:spPr>
          <a:xfrm>
            <a:off x="5945157" y="6345449"/>
            <a:ext cx="301686" cy="369332"/>
          </a:xfrm>
          <a:prstGeom prst="rect">
            <a:avLst/>
          </a:prstGeom>
          <a:noFill/>
        </p:spPr>
        <p:txBody>
          <a:bodyPr wrap="square" rtlCol="0">
            <a:spAutoFit/>
          </a:bodyPr>
          <a:lstStyle/>
          <a:p>
            <a:r>
              <a:rPr lang="en-US" dirty="0"/>
              <a:t>9</a:t>
            </a:r>
          </a:p>
        </p:txBody>
      </p:sp>
      <p:pic>
        <p:nvPicPr>
          <p:cNvPr id="6146" name="Picture 2" descr="3 BHK House Plan For Perfect Home Construction | JK Cement">
            <a:extLst>
              <a:ext uri="{FF2B5EF4-FFF2-40B4-BE49-F238E27FC236}">
                <a16:creationId xmlns:a16="http://schemas.microsoft.com/office/drawing/2014/main" id="{A7D72C6A-F837-9479-2618-1315A507C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5213" y="2975548"/>
            <a:ext cx="4267469" cy="3184188"/>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823B7495-B357-4129-911B-85E3F285100E}"/>
              </a:ext>
            </a:extLst>
          </p:cNvPr>
          <p:cNvSpPr txBox="1">
            <a:spLocks/>
          </p:cNvSpPr>
          <p:nvPr/>
        </p:nvSpPr>
        <p:spPr>
          <a:xfrm>
            <a:off x="1364105" y="3219138"/>
            <a:ext cx="5246902" cy="16572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As a homeowner, you </a:t>
            </a:r>
            <a:r>
              <a:rPr lang="en-GB" b="1" dirty="0"/>
              <a:t>don’t need to know</a:t>
            </a:r>
            <a:r>
              <a:rPr lang="en-GB" dirty="0"/>
              <a:t> how the walls are constructed, how the electricity wiring works, or how the plumbing is done.</a:t>
            </a:r>
            <a:endParaRPr lang="en-GB" i="1" dirty="0"/>
          </a:p>
        </p:txBody>
      </p:sp>
    </p:spTree>
    <p:extLst>
      <p:ext uri="{BB962C8B-B14F-4D97-AF65-F5344CB8AC3E}">
        <p14:creationId xmlns:p14="http://schemas.microsoft.com/office/powerpoint/2010/main" val="3950482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F8E2B-0E5A-12C6-C666-D61425184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94E60E-02E3-9A53-35E5-545EEFD1B8C2}"/>
              </a:ext>
            </a:extLst>
          </p:cNvPr>
          <p:cNvSpPr>
            <a:spLocks noGrp="1"/>
          </p:cNvSpPr>
          <p:nvPr>
            <p:ph type="ctrTitle"/>
          </p:nvPr>
        </p:nvSpPr>
        <p:spPr>
          <a:xfrm>
            <a:off x="1039318" y="327885"/>
            <a:ext cx="10113364" cy="1036221"/>
          </a:xfrm>
        </p:spPr>
        <p:txBody>
          <a:bodyPr/>
          <a:lstStyle/>
          <a:p>
            <a:r>
              <a:rPr lang="en-US" b="1" dirty="0"/>
              <a:t>2.OOP</a:t>
            </a:r>
          </a:p>
        </p:txBody>
      </p:sp>
      <p:sp>
        <p:nvSpPr>
          <p:cNvPr id="7" name="Subtitle 2">
            <a:extLst>
              <a:ext uri="{FF2B5EF4-FFF2-40B4-BE49-F238E27FC236}">
                <a16:creationId xmlns:a16="http://schemas.microsoft.com/office/drawing/2014/main" id="{8ED4D903-51FA-6A00-D977-C30E3A398589}"/>
              </a:ext>
            </a:extLst>
          </p:cNvPr>
          <p:cNvSpPr>
            <a:spLocks noGrp="1"/>
          </p:cNvSpPr>
          <p:nvPr>
            <p:ph type="subTitle" idx="1"/>
          </p:nvPr>
        </p:nvSpPr>
        <p:spPr>
          <a:xfrm>
            <a:off x="1364105" y="1648919"/>
            <a:ext cx="9788577" cy="1326629"/>
          </a:xfrm>
        </p:spPr>
        <p:txBody>
          <a:bodyPr>
            <a:normAutofit lnSpcReduction="10000"/>
          </a:bodyPr>
          <a:lstStyle/>
          <a:p>
            <a:r>
              <a:rPr lang="en-GB" sz="2800" b="1" i="1" dirty="0"/>
              <a:t>Encapsulation</a:t>
            </a:r>
          </a:p>
          <a:p>
            <a:pPr algn="l"/>
            <a:r>
              <a:rPr lang="en-GB" sz="2800" i="1" dirty="0"/>
              <a:t>Encapsulation is </a:t>
            </a:r>
            <a:r>
              <a:rPr lang="en-GB" sz="2800" b="1" i="1" dirty="0"/>
              <a:t>wrapping data (attributes) and methods together</a:t>
            </a:r>
            <a:r>
              <a:rPr lang="en-GB" sz="2800" i="1" dirty="0"/>
              <a:t> and </a:t>
            </a:r>
            <a:r>
              <a:rPr lang="en-GB" sz="2800" b="1" i="1" dirty="0"/>
              <a:t>restricting direct access</a:t>
            </a:r>
            <a:r>
              <a:rPr lang="en-GB" sz="2800" i="1" dirty="0"/>
              <a:t> to some parts of an object.</a:t>
            </a:r>
          </a:p>
        </p:txBody>
      </p:sp>
      <p:pic>
        <p:nvPicPr>
          <p:cNvPr id="3" name="Picture 4" descr="Kotlin Visibility Modifiers - GeeksforGeeks">
            <a:extLst>
              <a:ext uri="{FF2B5EF4-FFF2-40B4-BE49-F238E27FC236}">
                <a16:creationId xmlns:a16="http://schemas.microsoft.com/office/drawing/2014/main" id="{6B0B991C-0A7C-9AD9-7A8F-1AFC220B4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6843" y="3260361"/>
            <a:ext cx="5388652" cy="2019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2DDDAE-0B7F-27E0-04F0-35B1A3061E56}"/>
              </a:ext>
            </a:extLst>
          </p:cNvPr>
          <p:cNvSpPr txBox="1"/>
          <p:nvPr/>
        </p:nvSpPr>
        <p:spPr>
          <a:xfrm>
            <a:off x="5945157" y="6345449"/>
            <a:ext cx="550236" cy="369332"/>
          </a:xfrm>
          <a:prstGeom prst="rect">
            <a:avLst/>
          </a:prstGeom>
          <a:noFill/>
        </p:spPr>
        <p:txBody>
          <a:bodyPr wrap="square" rtlCol="0">
            <a:spAutoFit/>
          </a:bodyPr>
          <a:lstStyle/>
          <a:p>
            <a:r>
              <a:rPr lang="en-US" dirty="0"/>
              <a:t>10</a:t>
            </a:r>
          </a:p>
        </p:txBody>
      </p:sp>
      <p:sp>
        <p:nvSpPr>
          <p:cNvPr id="8" name="Subtitle 2">
            <a:extLst>
              <a:ext uri="{FF2B5EF4-FFF2-40B4-BE49-F238E27FC236}">
                <a16:creationId xmlns:a16="http://schemas.microsoft.com/office/drawing/2014/main" id="{D9D3C11A-793C-068C-6FBE-1D079E4E7678}"/>
              </a:ext>
            </a:extLst>
          </p:cNvPr>
          <p:cNvSpPr txBox="1">
            <a:spLocks/>
          </p:cNvSpPr>
          <p:nvPr/>
        </p:nvSpPr>
        <p:spPr>
          <a:xfrm>
            <a:off x="894839" y="3429000"/>
            <a:ext cx="5201161" cy="25228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sz="1900" dirty="0">
                <a:latin typeface="Arial" panose="020B0604020202020204" pitchFamily="34" charset="0"/>
              </a:rPr>
              <a:t>Example:</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1900" dirty="0">
                <a:latin typeface="Arial" panose="020B0604020202020204" pitchFamily="34" charset="0"/>
              </a:rPr>
              <a:t>It has </a:t>
            </a:r>
            <a:r>
              <a:rPr lang="en-US" altLang="en-US" sz="1900" b="1" dirty="0">
                <a:latin typeface="Arial" panose="020B0604020202020204" pitchFamily="34" charset="0"/>
              </a:rPr>
              <a:t>walls</a:t>
            </a:r>
            <a:r>
              <a:rPr lang="en-US" altLang="en-US" sz="1900" dirty="0">
                <a:latin typeface="Arial" panose="020B0604020202020204" pitchFamily="34" charset="0"/>
              </a:rPr>
              <a:t> and </a:t>
            </a:r>
            <a:r>
              <a:rPr lang="en-US" altLang="en-US" sz="1900" b="1" dirty="0">
                <a:latin typeface="Arial" panose="020B0604020202020204" pitchFamily="34" charset="0"/>
              </a:rPr>
              <a:t>floors</a:t>
            </a:r>
            <a:r>
              <a:rPr lang="en-US" altLang="en-US" sz="1900" dirty="0">
                <a:latin typeface="Arial" panose="020B0604020202020204" pitchFamily="34" charset="0"/>
              </a:rPr>
              <a:t> (these are like the house’s private data).</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1900" dirty="0">
                <a:latin typeface="Arial" panose="020B0604020202020204" pitchFamily="34" charset="0"/>
              </a:rPr>
              <a:t>You </a:t>
            </a:r>
            <a:r>
              <a:rPr lang="en-US" altLang="en-US" sz="1900" b="1" dirty="0">
                <a:latin typeface="Arial" panose="020B0604020202020204" pitchFamily="34" charset="0"/>
              </a:rPr>
              <a:t>cannot touch or change them directly</a:t>
            </a:r>
            <a:r>
              <a:rPr lang="en-US" altLang="en-US" sz="1900" dirty="0">
                <a:latin typeface="Arial" panose="020B0604020202020204" pitchFamily="34" charset="0"/>
              </a:rPr>
              <a:t> from outside.</a:t>
            </a:r>
          </a:p>
          <a:p>
            <a:pPr lvl="0" algn="l" eaLnBrk="0" fontAlgn="base" hangingPunct="0">
              <a:lnSpc>
                <a:spcPct val="100000"/>
              </a:lnSpc>
              <a:spcBef>
                <a:spcPct val="0"/>
              </a:spcBef>
              <a:spcAft>
                <a:spcPct val="0"/>
              </a:spcAft>
            </a:pPr>
            <a:r>
              <a:rPr lang="en-US" altLang="en-US" sz="1900" dirty="0">
                <a:latin typeface="Arial" panose="020B0604020202020204" pitchFamily="34" charset="0"/>
              </a:rPr>
              <a:t>You need Key to go access the room.</a:t>
            </a:r>
          </a:p>
          <a:p>
            <a:pPr algn="l"/>
            <a:endParaRPr lang="en-GB" sz="2800" i="1" dirty="0"/>
          </a:p>
        </p:txBody>
      </p:sp>
    </p:spTree>
    <p:extLst>
      <p:ext uri="{BB962C8B-B14F-4D97-AF65-F5344CB8AC3E}">
        <p14:creationId xmlns:p14="http://schemas.microsoft.com/office/powerpoint/2010/main" val="3609116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679DF-8A52-17F0-956F-D8C666414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A5C02-285F-986D-AB2E-08D7D601918A}"/>
              </a:ext>
            </a:extLst>
          </p:cNvPr>
          <p:cNvSpPr>
            <a:spLocks noGrp="1"/>
          </p:cNvSpPr>
          <p:nvPr>
            <p:ph type="ctrTitle"/>
          </p:nvPr>
        </p:nvSpPr>
        <p:spPr>
          <a:xfrm>
            <a:off x="1039318" y="327885"/>
            <a:ext cx="10113364" cy="1036221"/>
          </a:xfrm>
        </p:spPr>
        <p:txBody>
          <a:bodyPr/>
          <a:lstStyle/>
          <a:p>
            <a:r>
              <a:rPr lang="en-US" b="1" dirty="0"/>
              <a:t>3.OOP </a:t>
            </a:r>
          </a:p>
        </p:txBody>
      </p:sp>
      <p:sp>
        <p:nvSpPr>
          <p:cNvPr id="7" name="Subtitle 2">
            <a:extLst>
              <a:ext uri="{FF2B5EF4-FFF2-40B4-BE49-F238E27FC236}">
                <a16:creationId xmlns:a16="http://schemas.microsoft.com/office/drawing/2014/main" id="{B03DE26D-663E-C22F-6B5E-AAC8453150E8}"/>
              </a:ext>
            </a:extLst>
          </p:cNvPr>
          <p:cNvSpPr>
            <a:spLocks noGrp="1"/>
          </p:cNvSpPr>
          <p:nvPr>
            <p:ph type="subTitle" idx="1"/>
          </p:nvPr>
        </p:nvSpPr>
        <p:spPr>
          <a:xfrm>
            <a:off x="1364105" y="1648919"/>
            <a:ext cx="9788577" cy="889329"/>
          </a:xfrm>
        </p:spPr>
        <p:txBody>
          <a:bodyPr>
            <a:normAutofit fontScale="70000" lnSpcReduction="20000"/>
          </a:bodyPr>
          <a:lstStyle/>
          <a:p>
            <a:r>
              <a:rPr lang="en-GB" sz="3000" b="1" i="1" dirty="0"/>
              <a:t>Inheritance</a:t>
            </a:r>
          </a:p>
          <a:p>
            <a:pPr algn="l"/>
            <a:r>
              <a:rPr lang="en-GB" sz="2800" i="1" dirty="0"/>
              <a:t> Inheritance is when one class (child) takes properties and methods from another class (parent).</a:t>
            </a:r>
            <a:endParaRPr lang="en-GB" sz="2800" dirty="0"/>
          </a:p>
        </p:txBody>
      </p:sp>
      <p:pic>
        <p:nvPicPr>
          <p:cNvPr id="1034" name="Picture 10" descr="OOPS concepts explained in JAVA- A Guide to Object-Oriented Programming  with proper examples in Java | by Mahesh Nelakurthi | Medium">
            <a:extLst>
              <a:ext uri="{FF2B5EF4-FFF2-40B4-BE49-F238E27FC236}">
                <a16:creationId xmlns:a16="http://schemas.microsoft.com/office/drawing/2014/main" id="{384C719A-F240-39F4-9DBE-2EE55118B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510" y="2618198"/>
            <a:ext cx="6628330" cy="27893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FBFD2C0-7C29-0405-4C01-88D480B4FB97}"/>
              </a:ext>
            </a:extLst>
          </p:cNvPr>
          <p:cNvSpPr txBox="1"/>
          <p:nvPr/>
        </p:nvSpPr>
        <p:spPr>
          <a:xfrm>
            <a:off x="5945156" y="6345449"/>
            <a:ext cx="581767" cy="369332"/>
          </a:xfrm>
          <a:prstGeom prst="rect">
            <a:avLst/>
          </a:prstGeom>
          <a:noFill/>
        </p:spPr>
        <p:txBody>
          <a:bodyPr wrap="square" rtlCol="0">
            <a:spAutoFit/>
          </a:bodyPr>
          <a:lstStyle/>
          <a:p>
            <a:r>
              <a:rPr lang="en-US" dirty="0"/>
              <a:t>11</a:t>
            </a:r>
          </a:p>
        </p:txBody>
      </p:sp>
      <p:sp>
        <p:nvSpPr>
          <p:cNvPr id="3" name="Subtitle 2">
            <a:extLst>
              <a:ext uri="{FF2B5EF4-FFF2-40B4-BE49-F238E27FC236}">
                <a16:creationId xmlns:a16="http://schemas.microsoft.com/office/drawing/2014/main" id="{D0DC58D5-8A45-4F7A-D79F-A68F180F8F0D}"/>
              </a:ext>
            </a:extLst>
          </p:cNvPr>
          <p:cNvSpPr txBox="1">
            <a:spLocks/>
          </p:cNvSpPr>
          <p:nvPr/>
        </p:nvSpPr>
        <p:spPr>
          <a:xfrm>
            <a:off x="897177" y="3107873"/>
            <a:ext cx="4305444" cy="21012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b="1" dirty="0"/>
              <a:t>Example:</a:t>
            </a:r>
          </a:p>
          <a:p>
            <a:pPr algn="l"/>
            <a:r>
              <a:rPr lang="en-GB" sz="2000" b="1" dirty="0"/>
              <a:t>Child Class:</a:t>
            </a:r>
            <a:r>
              <a:rPr lang="en-GB" sz="2000" dirty="0"/>
              <a:t> </a:t>
            </a:r>
            <a:r>
              <a:rPr lang="en-GB" sz="2000" dirty="0" err="1"/>
              <a:t>LuxuryHouse</a:t>
            </a:r>
            <a:endParaRPr lang="en-GB" sz="2000" dirty="0"/>
          </a:p>
          <a:p>
            <a:pPr algn="l"/>
            <a:r>
              <a:rPr lang="en-GB" sz="2000" dirty="0"/>
              <a:t>Inherits </a:t>
            </a:r>
            <a:r>
              <a:rPr lang="en-GB" sz="2000" b="1" dirty="0"/>
              <a:t>everything from House</a:t>
            </a:r>
            <a:endParaRPr lang="en-GB" sz="2000" dirty="0"/>
          </a:p>
          <a:p>
            <a:pPr algn="l"/>
            <a:r>
              <a:rPr lang="en-GB" sz="2000" dirty="0"/>
              <a:t>Adds new features: </a:t>
            </a:r>
            <a:r>
              <a:rPr lang="en-GB" sz="2000" i="1" dirty="0" err="1"/>
              <a:t>SwimmingPool</a:t>
            </a:r>
            <a:r>
              <a:rPr lang="en-GB" sz="2000" i="1" dirty="0"/>
              <a:t>(), Garden()</a:t>
            </a:r>
          </a:p>
          <a:p>
            <a:pPr algn="l"/>
            <a:endParaRPr lang="en-GB" sz="2800" dirty="0"/>
          </a:p>
        </p:txBody>
      </p:sp>
    </p:spTree>
    <p:extLst>
      <p:ext uri="{BB962C8B-B14F-4D97-AF65-F5344CB8AC3E}">
        <p14:creationId xmlns:p14="http://schemas.microsoft.com/office/powerpoint/2010/main" val="387780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74FA-D7B6-0485-2E4E-601379CA41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E92D7-E1EB-D9B9-4566-5D916A995262}"/>
              </a:ext>
            </a:extLst>
          </p:cNvPr>
          <p:cNvSpPr>
            <a:spLocks noGrp="1"/>
          </p:cNvSpPr>
          <p:nvPr>
            <p:ph type="ctrTitle"/>
          </p:nvPr>
        </p:nvSpPr>
        <p:spPr>
          <a:xfrm>
            <a:off x="1039318" y="327885"/>
            <a:ext cx="10113364" cy="1036221"/>
          </a:xfrm>
        </p:spPr>
        <p:txBody>
          <a:bodyPr/>
          <a:lstStyle/>
          <a:p>
            <a:r>
              <a:rPr lang="en-US" b="1" dirty="0"/>
              <a:t>4.OOP </a:t>
            </a:r>
          </a:p>
        </p:txBody>
      </p:sp>
      <p:sp>
        <p:nvSpPr>
          <p:cNvPr id="7" name="Subtitle 2">
            <a:extLst>
              <a:ext uri="{FF2B5EF4-FFF2-40B4-BE49-F238E27FC236}">
                <a16:creationId xmlns:a16="http://schemas.microsoft.com/office/drawing/2014/main" id="{14CADA2C-CB69-E18A-836D-935D9DDD9E6C}"/>
              </a:ext>
            </a:extLst>
          </p:cNvPr>
          <p:cNvSpPr>
            <a:spLocks noGrp="1"/>
          </p:cNvSpPr>
          <p:nvPr>
            <p:ph type="subTitle" idx="1"/>
          </p:nvPr>
        </p:nvSpPr>
        <p:spPr>
          <a:xfrm>
            <a:off x="1364105" y="1648920"/>
            <a:ext cx="9788577" cy="1320800"/>
          </a:xfrm>
        </p:spPr>
        <p:txBody>
          <a:bodyPr>
            <a:normAutofit lnSpcReduction="10000"/>
          </a:bodyPr>
          <a:lstStyle/>
          <a:p>
            <a:r>
              <a:rPr lang="en-GB" sz="2800" b="1" i="1" dirty="0"/>
              <a:t>Polymorphism</a:t>
            </a:r>
          </a:p>
          <a:p>
            <a:pPr algn="l"/>
            <a:r>
              <a:rPr lang="en-GB" sz="2800" i="1" dirty="0"/>
              <a:t> Enables objects to take many forms, allowing the same method to behave differently.</a:t>
            </a:r>
          </a:p>
          <a:p>
            <a:pPr algn="l"/>
            <a:endParaRPr lang="en-GB" sz="2800" dirty="0"/>
          </a:p>
        </p:txBody>
      </p:sp>
      <p:pic>
        <p:nvPicPr>
          <p:cNvPr id="1032" name="Picture 8" descr="Polymorphism in C++ - GeeksforGeeks">
            <a:extLst>
              <a:ext uri="{FF2B5EF4-FFF2-40B4-BE49-F238E27FC236}">
                <a16:creationId xmlns:a16="http://schemas.microsoft.com/office/drawing/2014/main" id="{2742B848-B1B3-EFEE-3499-30AB68D52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0" t="7950" r="7774" b="12569"/>
          <a:stretch>
            <a:fillRect/>
          </a:stretch>
        </p:blipFill>
        <p:spPr bwMode="auto">
          <a:xfrm>
            <a:off x="3180596" y="3111610"/>
            <a:ext cx="5529122" cy="26236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1B1991-5DB5-6DA2-B564-18E35D579E34}"/>
              </a:ext>
            </a:extLst>
          </p:cNvPr>
          <p:cNvSpPr txBox="1"/>
          <p:nvPr/>
        </p:nvSpPr>
        <p:spPr>
          <a:xfrm>
            <a:off x="5945157" y="6345449"/>
            <a:ext cx="518706" cy="369332"/>
          </a:xfrm>
          <a:prstGeom prst="rect">
            <a:avLst/>
          </a:prstGeom>
          <a:noFill/>
        </p:spPr>
        <p:txBody>
          <a:bodyPr wrap="square" rtlCol="0">
            <a:spAutoFit/>
          </a:bodyPr>
          <a:lstStyle/>
          <a:p>
            <a:r>
              <a:rPr lang="en-US" dirty="0"/>
              <a:t>12</a:t>
            </a:r>
          </a:p>
        </p:txBody>
      </p:sp>
    </p:spTree>
    <p:extLst>
      <p:ext uri="{BB962C8B-B14F-4D97-AF65-F5344CB8AC3E}">
        <p14:creationId xmlns:p14="http://schemas.microsoft.com/office/powerpoint/2010/main" val="212479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4F9B8-2B7E-7E25-21F8-B9DD1FF92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03819-8CFE-4805-F93A-99863FA56699}"/>
              </a:ext>
            </a:extLst>
          </p:cNvPr>
          <p:cNvSpPr>
            <a:spLocks noGrp="1"/>
          </p:cNvSpPr>
          <p:nvPr>
            <p:ph type="ctrTitle"/>
          </p:nvPr>
        </p:nvSpPr>
        <p:spPr>
          <a:xfrm>
            <a:off x="1039318" y="327885"/>
            <a:ext cx="10113364" cy="1036221"/>
          </a:xfrm>
        </p:spPr>
        <p:txBody>
          <a:bodyPr/>
          <a:lstStyle/>
          <a:p>
            <a:r>
              <a:rPr lang="en-US" b="1" dirty="0"/>
              <a:t>4.OOP </a:t>
            </a:r>
          </a:p>
        </p:txBody>
      </p:sp>
      <p:sp>
        <p:nvSpPr>
          <p:cNvPr id="5" name="TextBox 4">
            <a:extLst>
              <a:ext uri="{FF2B5EF4-FFF2-40B4-BE49-F238E27FC236}">
                <a16:creationId xmlns:a16="http://schemas.microsoft.com/office/drawing/2014/main" id="{C79666D2-C4F4-F100-5A1F-84ADDEA44E67}"/>
              </a:ext>
            </a:extLst>
          </p:cNvPr>
          <p:cNvSpPr txBox="1"/>
          <p:nvPr/>
        </p:nvSpPr>
        <p:spPr>
          <a:xfrm>
            <a:off x="5945157" y="6345449"/>
            <a:ext cx="518706" cy="369332"/>
          </a:xfrm>
          <a:prstGeom prst="rect">
            <a:avLst/>
          </a:prstGeom>
          <a:noFill/>
        </p:spPr>
        <p:txBody>
          <a:bodyPr wrap="square" rtlCol="0">
            <a:spAutoFit/>
          </a:bodyPr>
          <a:lstStyle/>
          <a:p>
            <a:r>
              <a:rPr lang="en-US" dirty="0"/>
              <a:t>13</a:t>
            </a:r>
          </a:p>
        </p:txBody>
      </p:sp>
      <p:sp>
        <p:nvSpPr>
          <p:cNvPr id="4" name="Subtitle 2">
            <a:extLst>
              <a:ext uri="{FF2B5EF4-FFF2-40B4-BE49-F238E27FC236}">
                <a16:creationId xmlns:a16="http://schemas.microsoft.com/office/drawing/2014/main" id="{DECEC92B-7F18-CA69-3263-181AC63600C1}"/>
              </a:ext>
            </a:extLst>
          </p:cNvPr>
          <p:cNvSpPr txBox="1">
            <a:spLocks/>
          </p:cNvSpPr>
          <p:nvPr/>
        </p:nvSpPr>
        <p:spPr>
          <a:xfrm>
            <a:off x="1040700" y="1695182"/>
            <a:ext cx="10327619" cy="10362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b="1" i="1" dirty="0"/>
              <a:t> Compiler Time</a:t>
            </a:r>
          </a:p>
          <a:p>
            <a:pPr algn="l"/>
            <a:r>
              <a:rPr lang="en-US" b="1" dirty="0"/>
              <a:t>Method Overloading</a:t>
            </a:r>
            <a:r>
              <a:rPr lang="en-US" dirty="0"/>
              <a:t> → Same method name, </a:t>
            </a:r>
            <a:r>
              <a:rPr lang="en-US" b="1" dirty="0"/>
              <a:t>different parameters</a:t>
            </a:r>
          </a:p>
        </p:txBody>
      </p:sp>
      <p:pic>
        <p:nvPicPr>
          <p:cNvPr id="3074" name="Picture 2" descr="Method Overloading in Java">
            <a:extLst>
              <a:ext uri="{FF2B5EF4-FFF2-40B4-BE49-F238E27FC236}">
                <a16:creationId xmlns:a16="http://schemas.microsoft.com/office/drawing/2014/main" id="{7C09EE17-B5FC-2667-AC62-86F6345382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62" t="21422" r="6694" b="21789"/>
          <a:stretch>
            <a:fillRect/>
          </a:stretch>
        </p:blipFill>
        <p:spPr bwMode="auto">
          <a:xfrm>
            <a:off x="2191225" y="2853559"/>
            <a:ext cx="7809549" cy="286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27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8D88E-9C30-76F6-CDEF-0915530B64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6F5A8-12C6-8A28-D670-78C9472C5F8F}"/>
              </a:ext>
            </a:extLst>
          </p:cNvPr>
          <p:cNvSpPr>
            <a:spLocks noGrp="1"/>
          </p:cNvSpPr>
          <p:nvPr>
            <p:ph type="ctrTitle"/>
          </p:nvPr>
        </p:nvSpPr>
        <p:spPr>
          <a:xfrm>
            <a:off x="1039318" y="327885"/>
            <a:ext cx="10113364" cy="1036221"/>
          </a:xfrm>
        </p:spPr>
        <p:txBody>
          <a:bodyPr/>
          <a:lstStyle/>
          <a:p>
            <a:r>
              <a:rPr lang="en-US" b="1" dirty="0"/>
              <a:t>4.OOP </a:t>
            </a:r>
          </a:p>
        </p:txBody>
      </p:sp>
      <p:sp>
        <p:nvSpPr>
          <p:cNvPr id="5" name="TextBox 4">
            <a:extLst>
              <a:ext uri="{FF2B5EF4-FFF2-40B4-BE49-F238E27FC236}">
                <a16:creationId xmlns:a16="http://schemas.microsoft.com/office/drawing/2014/main" id="{E5BD4CD5-0E3C-77A6-EEE5-DEE796DF826D}"/>
              </a:ext>
            </a:extLst>
          </p:cNvPr>
          <p:cNvSpPr txBox="1"/>
          <p:nvPr/>
        </p:nvSpPr>
        <p:spPr>
          <a:xfrm>
            <a:off x="5945157" y="6345449"/>
            <a:ext cx="518706" cy="369332"/>
          </a:xfrm>
          <a:prstGeom prst="rect">
            <a:avLst/>
          </a:prstGeom>
          <a:noFill/>
        </p:spPr>
        <p:txBody>
          <a:bodyPr wrap="square" rtlCol="0">
            <a:spAutoFit/>
          </a:bodyPr>
          <a:lstStyle/>
          <a:p>
            <a:r>
              <a:rPr lang="en-US" dirty="0"/>
              <a:t>14</a:t>
            </a:r>
          </a:p>
        </p:txBody>
      </p:sp>
      <p:sp>
        <p:nvSpPr>
          <p:cNvPr id="4" name="Subtitle 2">
            <a:extLst>
              <a:ext uri="{FF2B5EF4-FFF2-40B4-BE49-F238E27FC236}">
                <a16:creationId xmlns:a16="http://schemas.microsoft.com/office/drawing/2014/main" id="{D2979176-CC1D-5B45-81BB-7F9767D0F3D8}"/>
              </a:ext>
            </a:extLst>
          </p:cNvPr>
          <p:cNvSpPr txBox="1">
            <a:spLocks/>
          </p:cNvSpPr>
          <p:nvPr/>
        </p:nvSpPr>
        <p:spPr>
          <a:xfrm>
            <a:off x="1252757" y="1742478"/>
            <a:ext cx="10422212" cy="87459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r>
              <a:rPr lang="en-US" sz="3500" b="1" i="1" dirty="0"/>
              <a:t>Compiler Time</a:t>
            </a:r>
          </a:p>
          <a:p>
            <a:pPr algn="l" eaLnBrk="0" fontAlgn="base" hangingPunct="0"/>
            <a:r>
              <a:rPr lang="en-US" b="1" dirty="0"/>
              <a:t>Operator Overloading</a:t>
            </a:r>
            <a:r>
              <a:rPr lang="en-US" dirty="0"/>
              <a:t> →Same operator, behaves differently for different data types</a:t>
            </a:r>
            <a:endParaRPr lang="en-US" sz="2800" dirty="0"/>
          </a:p>
        </p:txBody>
      </p:sp>
      <p:pic>
        <p:nvPicPr>
          <p:cNvPr id="1026" name="Picture 2" descr="Gopalan Mani's blog: Difference between method overloading and method  overriding">
            <a:extLst>
              <a:ext uri="{FF2B5EF4-FFF2-40B4-BE49-F238E27FC236}">
                <a16:creationId xmlns:a16="http://schemas.microsoft.com/office/drawing/2014/main" id="{614E5730-AB96-0578-54C4-0D059003B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397" y="2701065"/>
            <a:ext cx="48482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9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0DDE8-7FFA-5611-EBAA-63603052F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0EC23-9A65-7AE5-4B75-75A1BFBE3E7E}"/>
              </a:ext>
            </a:extLst>
          </p:cNvPr>
          <p:cNvSpPr>
            <a:spLocks noGrp="1"/>
          </p:cNvSpPr>
          <p:nvPr>
            <p:ph type="ctrTitle"/>
          </p:nvPr>
        </p:nvSpPr>
        <p:spPr>
          <a:xfrm>
            <a:off x="1039318" y="327885"/>
            <a:ext cx="10113364" cy="1036221"/>
          </a:xfrm>
        </p:spPr>
        <p:txBody>
          <a:bodyPr/>
          <a:lstStyle/>
          <a:p>
            <a:r>
              <a:rPr lang="en-US" b="1" dirty="0"/>
              <a:t>4.OOP </a:t>
            </a:r>
          </a:p>
        </p:txBody>
      </p:sp>
      <p:sp>
        <p:nvSpPr>
          <p:cNvPr id="5" name="TextBox 4">
            <a:extLst>
              <a:ext uri="{FF2B5EF4-FFF2-40B4-BE49-F238E27FC236}">
                <a16:creationId xmlns:a16="http://schemas.microsoft.com/office/drawing/2014/main" id="{8380C16A-B330-F5A2-80ED-737248C39B19}"/>
              </a:ext>
            </a:extLst>
          </p:cNvPr>
          <p:cNvSpPr txBox="1"/>
          <p:nvPr/>
        </p:nvSpPr>
        <p:spPr>
          <a:xfrm>
            <a:off x="5945157" y="6345449"/>
            <a:ext cx="518706" cy="369332"/>
          </a:xfrm>
          <a:prstGeom prst="rect">
            <a:avLst/>
          </a:prstGeom>
          <a:noFill/>
        </p:spPr>
        <p:txBody>
          <a:bodyPr wrap="square" rtlCol="0">
            <a:spAutoFit/>
          </a:bodyPr>
          <a:lstStyle/>
          <a:p>
            <a:r>
              <a:rPr lang="en-US" dirty="0"/>
              <a:t>15</a:t>
            </a:r>
          </a:p>
        </p:txBody>
      </p:sp>
      <p:sp>
        <p:nvSpPr>
          <p:cNvPr id="4" name="Subtitle 2">
            <a:extLst>
              <a:ext uri="{FF2B5EF4-FFF2-40B4-BE49-F238E27FC236}">
                <a16:creationId xmlns:a16="http://schemas.microsoft.com/office/drawing/2014/main" id="{FA09F399-6B39-FEA5-C27C-558967286EDF}"/>
              </a:ext>
            </a:extLst>
          </p:cNvPr>
          <p:cNvSpPr txBox="1">
            <a:spLocks/>
          </p:cNvSpPr>
          <p:nvPr/>
        </p:nvSpPr>
        <p:spPr>
          <a:xfrm>
            <a:off x="290971" y="1418408"/>
            <a:ext cx="5696520" cy="471437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2800" b="1" i="1" dirty="0"/>
              <a:t> </a:t>
            </a:r>
            <a:r>
              <a:rPr lang="en-GB" sz="3200" b="1" dirty="0"/>
              <a:t>Run Time</a:t>
            </a:r>
          </a:p>
          <a:p>
            <a:pPr algn="just"/>
            <a:r>
              <a:rPr lang="en-GB" b="1" i="1" dirty="0"/>
              <a:t>The decision about which method to call is made at runtime.</a:t>
            </a:r>
          </a:p>
          <a:p>
            <a:pPr algn="just"/>
            <a:r>
              <a:rPr lang="en-GB" b="1" dirty="0">
                <a:solidFill>
                  <a:schemeClr val="tx1">
                    <a:lumMod val="95000"/>
                  </a:schemeClr>
                </a:solidFill>
              </a:rPr>
              <a:t>Achieved using:</a:t>
            </a:r>
          </a:p>
          <a:p>
            <a:pPr algn="just"/>
            <a:r>
              <a:rPr lang="en-GB" b="1" dirty="0"/>
              <a:t>Method Overriding → Child class provides its own version of a parent class method</a:t>
            </a:r>
          </a:p>
          <a:p>
            <a:pPr algn="just"/>
            <a:r>
              <a:rPr lang="en-US" b="1" dirty="0"/>
              <a:t> Base-Keyword can be used to access the parent class method in child class</a:t>
            </a:r>
          </a:p>
          <a:p>
            <a:pPr algn="just"/>
            <a:r>
              <a:rPr lang="en-GB" i="1" dirty="0"/>
              <a:t>Ex: when client Don’t like blueprint design of actual house that have Swimming pool, He make some changes in particular area in parking place</a:t>
            </a:r>
          </a:p>
          <a:p>
            <a:pPr algn="just"/>
            <a:endParaRPr lang="en-US" b="1" dirty="0"/>
          </a:p>
        </p:txBody>
      </p:sp>
      <p:pic>
        <p:nvPicPr>
          <p:cNvPr id="2050" name="Picture 2" descr="Method Overriding in C# Examples - Dot Net Tutorials">
            <a:extLst>
              <a:ext uri="{FF2B5EF4-FFF2-40B4-BE49-F238E27FC236}">
                <a16:creationId xmlns:a16="http://schemas.microsoft.com/office/drawing/2014/main" id="{429FDB79-990D-45D1-27E0-AA61A1BAF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510" y="1425902"/>
            <a:ext cx="58293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328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3FD96-8396-ED57-3036-736B7BD55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F3AA92-36F1-B813-A47C-B2AF5FA7D82B}"/>
              </a:ext>
            </a:extLst>
          </p:cNvPr>
          <p:cNvSpPr>
            <a:spLocks noGrp="1"/>
          </p:cNvSpPr>
          <p:nvPr>
            <p:ph type="ctrTitle"/>
          </p:nvPr>
        </p:nvSpPr>
        <p:spPr>
          <a:xfrm>
            <a:off x="1039318" y="327885"/>
            <a:ext cx="10113364" cy="1036221"/>
          </a:xfrm>
        </p:spPr>
        <p:txBody>
          <a:bodyPr/>
          <a:lstStyle/>
          <a:p>
            <a:r>
              <a:rPr lang="en-US" b="1" dirty="0"/>
              <a:t>1.C# </a:t>
            </a:r>
            <a:r>
              <a:rPr lang="en-IN" b="1" dirty="0"/>
              <a:t>Fundamentals </a:t>
            </a:r>
            <a:endParaRPr lang="en-US" b="1" dirty="0"/>
          </a:p>
        </p:txBody>
      </p:sp>
      <p:sp>
        <p:nvSpPr>
          <p:cNvPr id="7" name="Subtitle 2">
            <a:extLst>
              <a:ext uri="{FF2B5EF4-FFF2-40B4-BE49-F238E27FC236}">
                <a16:creationId xmlns:a16="http://schemas.microsoft.com/office/drawing/2014/main" id="{6548C822-4C38-2983-B33D-07C8F5DA456C}"/>
              </a:ext>
            </a:extLst>
          </p:cNvPr>
          <p:cNvSpPr>
            <a:spLocks noGrp="1"/>
          </p:cNvSpPr>
          <p:nvPr>
            <p:ph type="subTitle" idx="1"/>
          </p:nvPr>
        </p:nvSpPr>
        <p:spPr>
          <a:xfrm>
            <a:off x="1179226" y="1708880"/>
            <a:ext cx="9973456" cy="4821236"/>
          </a:xfrm>
        </p:spPr>
        <p:txBody>
          <a:bodyPr>
            <a:normAutofit fontScale="92500" lnSpcReduction="10000"/>
          </a:bodyPr>
          <a:lstStyle/>
          <a:p>
            <a:r>
              <a:rPr lang="en-GB" sz="2800" dirty="0"/>
              <a:t>Data Types: Value types, Reference types (string, arrays, objects).</a:t>
            </a:r>
          </a:p>
          <a:p>
            <a:pPr marL="457200" indent="-457200" algn="l">
              <a:buFont typeface="+mj-lt"/>
              <a:buAutoNum type="arabicPeriod"/>
            </a:pPr>
            <a:r>
              <a:rPr lang="en-US" dirty="0"/>
              <a:t>Integral types (int, byte, long, etc.)</a:t>
            </a:r>
          </a:p>
          <a:p>
            <a:pPr marL="457200" indent="-457200" algn="l">
              <a:buFont typeface="+mj-lt"/>
              <a:buAutoNum type="arabicPeriod"/>
            </a:pPr>
            <a:r>
              <a:rPr lang="en-US" dirty="0"/>
              <a:t>Floating-point types (float, double, decimal)</a:t>
            </a:r>
          </a:p>
          <a:p>
            <a:pPr marL="457200" indent="-457200" algn="l">
              <a:buFont typeface="+mj-lt"/>
              <a:buAutoNum type="arabicPeriod"/>
            </a:pPr>
            <a:r>
              <a:rPr lang="en-US" dirty="0"/>
              <a:t>Character type (char)</a:t>
            </a:r>
          </a:p>
          <a:p>
            <a:pPr marL="457200" indent="-457200" algn="l">
              <a:buFont typeface="+mj-lt"/>
              <a:buAutoNum type="arabicPeriod"/>
            </a:pPr>
            <a:r>
              <a:rPr lang="en-US" dirty="0"/>
              <a:t>Boolean type (bool)</a:t>
            </a:r>
          </a:p>
          <a:p>
            <a:pPr marL="457200" indent="-457200" algn="l">
              <a:buFont typeface="+mj-lt"/>
              <a:buAutoNum type="arabicPeriod"/>
            </a:pPr>
            <a:r>
              <a:rPr lang="en-GB" dirty="0"/>
              <a:t>String</a:t>
            </a:r>
          </a:p>
          <a:p>
            <a:pPr marL="457200" indent="-457200" algn="l">
              <a:buFont typeface="+mj-lt"/>
              <a:buAutoNum type="arabicPeriod"/>
            </a:pPr>
            <a:r>
              <a:rPr lang="en-GB" dirty="0"/>
              <a:t>Arrays</a:t>
            </a:r>
          </a:p>
          <a:p>
            <a:pPr marL="457200" indent="-457200" algn="l">
              <a:buFont typeface="+mj-lt"/>
              <a:buAutoNum type="arabicPeriod"/>
            </a:pPr>
            <a:r>
              <a:rPr lang="en-GB" dirty="0"/>
              <a:t> objects</a:t>
            </a:r>
            <a:endParaRPr lang="en-GB" sz="2800" dirty="0"/>
          </a:p>
          <a:p>
            <a:r>
              <a:rPr lang="en-GB" sz="2800" dirty="0"/>
              <a:t>Variables: Named storage locations</a:t>
            </a:r>
          </a:p>
          <a:p>
            <a:pPr marL="514350" indent="-514350" algn="just">
              <a:buFont typeface="+mj-lt"/>
              <a:buAutoNum type="arabicPeriod"/>
            </a:pPr>
            <a:r>
              <a:rPr lang="en-GB" dirty="0"/>
              <a:t> local</a:t>
            </a:r>
          </a:p>
          <a:p>
            <a:pPr marL="514350" indent="-514350" algn="just">
              <a:buFont typeface="+mj-lt"/>
              <a:buAutoNum type="arabicPeriod"/>
            </a:pPr>
            <a:r>
              <a:rPr lang="en-GB" dirty="0"/>
              <a:t>global</a:t>
            </a:r>
          </a:p>
          <a:p>
            <a:pPr marL="514350" indent="-514350" algn="just">
              <a:buFont typeface="+mj-lt"/>
              <a:buAutoNum type="arabicPeriod"/>
            </a:pPr>
            <a:r>
              <a:rPr lang="en-GB" dirty="0" err="1"/>
              <a:t>Const</a:t>
            </a:r>
            <a:endParaRPr lang="en-GB" dirty="0"/>
          </a:p>
          <a:p>
            <a:pPr marL="342900" indent="-342900" algn="just">
              <a:buFont typeface="Arial" panose="020B0604020202020204" pitchFamily="34" charset="0"/>
              <a:buChar char="•"/>
            </a:pPr>
            <a:endParaRPr lang="en-GB" sz="2800" dirty="0"/>
          </a:p>
        </p:txBody>
      </p:sp>
      <p:sp>
        <p:nvSpPr>
          <p:cNvPr id="3" name="TextBox 2">
            <a:extLst>
              <a:ext uri="{FF2B5EF4-FFF2-40B4-BE49-F238E27FC236}">
                <a16:creationId xmlns:a16="http://schemas.microsoft.com/office/drawing/2014/main" id="{54E1C603-7B83-B5DD-22F1-F278E7CD7A6D}"/>
              </a:ext>
            </a:extLst>
          </p:cNvPr>
          <p:cNvSpPr txBox="1"/>
          <p:nvPr/>
        </p:nvSpPr>
        <p:spPr>
          <a:xfrm>
            <a:off x="5945156" y="6345449"/>
            <a:ext cx="471409" cy="369332"/>
          </a:xfrm>
          <a:prstGeom prst="rect">
            <a:avLst/>
          </a:prstGeom>
          <a:noFill/>
        </p:spPr>
        <p:txBody>
          <a:bodyPr wrap="square" rtlCol="0">
            <a:spAutoFit/>
          </a:bodyPr>
          <a:lstStyle/>
          <a:p>
            <a:r>
              <a:rPr lang="en-US" dirty="0"/>
              <a:t>16</a:t>
            </a:r>
          </a:p>
        </p:txBody>
      </p:sp>
    </p:spTree>
    <p:extLst>
      <p:ext uri="{BB962C8B-B14F-4D97-AF65-F5344CB8AC3E}">
        <p14:creationId xmlns:p14="http://schemas.microsoft.com/office/powerpoint/2010/main" val="3826636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89308-FDC2-4CC0-F1CE-A9E04057F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3A4B3-A763-E03F-C822-EB66527E9FC7}"/>
              </a:ext>
            </a:extLst>
          </p:cNvPr>
          <p:cNvSpPr>
            <a:spLocks noGrp="1"/>
          </p:cNvSpPr>
          <p:nvPr>
            <p:ph type="ctrTitle"/>
          </p:nvPr>
        </p:nvSpPr>
        <p:spPr>
          <a:xfrm>
            <a:off x="1039318" y="327885"/>
            <a:ext cx="10113364" cy="1036221"/>
          </a:xfrm>
        </p:spPr>
        <p:txBody>
          <a:bodyPr/>
          <a:lstStyle/>
          <a:p>
            <a:r>
              <a:rPr lang="en-US" b="1" dirty="0"/>
              <a:t>2.C# </a:t>
            </a:r>
            <a:r>
              <a:rPr lang="en-IN" b="1" dirty="0"/>
              <a:t>Fundamentals </a:t>
            </a:r>
            <a:endParaRPr lang="en-US" b="1" dirty="0"/>
          </a:p>
        </p:txBody>
      </p:sp>
      <p:sp>
        <p:nvSpPr>
          <p:cNvPr id="7" name="Subtitle 2">
            <a:extLst>
              <a:ext uri="{FF2B5EF4-FFF2-40B4-BE49-F238E27FC236}">
                <a16:creationId xmlns:a16="http://schemas.microsoft.com/office/drawing/2014/main" id="{7C29B52E-3660-E0F4-7586-C3ECDA267917}"/>
              </a:ext>
            </a:extLst>
          </p:cNvPr>
          <p:cNvSpPr>
            <a:spLocks noGrp="1"/>
          </p:cNvSpPr>
          <p:nvPr>
            <p:ph type="subTitle" idx="1"/>
          </p:nvPr>
        </p:nvSpPr>
        <p:spPr>
          <a:xfrm>
            <a:off x="1179226" y="1708879"/>
            <a:ext cx="9973456" cy="4467069"/>
          </a:xfrm>
        </p:spPr>
        <p:txBody>
          <a:bodyPr>
            <a:normAutofit lnSpcReduction="10000"/>
          </a:bodyPr>
          <a:lstStyle/>
          <a:p>
            <a:pPr marL="457200" indent="-457200" algn="just">
              <a:buFont typeface="Arial" panose="020B0604020202020204" pitchFamily="34" charset="0"/>
              <a:buChar char="•"/>
            </a:pPr>
            <a:r>
              <a:rPr lang="en-GB" sz="2800" dirty="0"/>
              <a:t>Operators: Perform operations (Arithmetic, Relational, Logical, Assignment, Ternary).</a:t>
            </a:r>
          </a:p>
          <a:p>
            <a:pPr marL="342900" indent="-342900" algn="just">
              <a:buFont typeface="Arial" panose="020B0604020202020204" pitchFamily="34" charset="0"/>
              <a:buChar char="•"/>
            </a:pPr>
            <a:r>
              <a:rPr lang="en-GB" sz="2800" dirty="0"/>
              <a:t>Control Structures: Direct program flow using if-else, switch, loops, break/continue, Foreach.</a:t>
            </a:r>
          </a:p>
          <a:p>
            <a:pPr marL="342900" indent="-342900" algn="just">
              <a:buFont typeface="Arial" panose="020B0604020202020204" pitchFamily="34" charset="0"/>
              <a:buChar char="•"/>
            </a:pPr>
            <a:r>
              <a:rPr lang="en-GB" sz="2800" dirty="0"/>
              <a:t>Methods: Define actions or </a:t>
            </a:r>
            <a:r>
              <a:rPr lang="en-GB" sz="2800" dirty="0" err="1"/>
              <a:t>behaviors</a:t>
            </a:r>
            <a:r>
              <a:rPr lang="en-GB" sz="2800" dirty="0"/>
              <a:t> that objects of a class can perform.</a:t>
            </a:r>
          </a:p>
          <a:p>
            <a:pPr marL="342900" indent="-342900" algn="just">
              <a:buFont typeface="Arial" panose="020B0604020202020204" pitchFamily="34" charset="0"/>
              <a:buChar char="•"/>
            </a:pPr>
            <a:r>
              <a:rPr lang="en-GB" sz="2800" dirty="0"/>
              <a:t>Classes: Blueprints or templates used to create objects.</a:t>
            </a:r>
          </a:p>
          <a:p>
            <a:pPr marL="342900" indent="-342900" algn="just">
              <a:buFont typeface="Arial" panose="020B0604020202020204" pitchFamily="34" charset="0"/>
              <a:buChar char="•"/>
            </a:pPr>
            <a:r>
              <a:rPr lang="en-GB" sz="2800" dirty="0"/>
              <a:t>Objects: Instances of classes that hold data and can use methods.</a:t>
            </a:r>
          </a:p>
          <a:p>
            <a:pPr marL="342900" indent="-342900" algn="just">
              <a:buFont typeface="Arial" panose="020B0604020202020204" pitchFamily="34" charset="0"/>
              <a:buChar char="•"/>
            </a:pPr>
            <a:r>
              <a:rPr lang="en-GB" sz="2800" dirty="0"/>
              <a:t>Constructors: Special methods used to initialize objects when they are created.</a:t>
            </a:r>
          </a:p>
        </p:txBody>
      </p:sp>
      <p:sp>
        <p:nvSpPr>
          <p:cNvPr id="3" name="TextBox 2">
            <a:extLst>
              <a:ext uri="{FF2B5EF4-FFF2-40B4-BE49-F238E27FC236}">
                <a16:creationId xmlns:a16="http://schemas.microsoft.com/office/drawing/2014/main" id="{8554EFA2-4423-2C28-3CB6-41B85D4814F6}"/>
              </a:ext>
            </a:extLst>
          </p:cNvPr>
          <p:cNvSpPr txBox="1"/>
          <p:nvPr/>
        </p:nvSpPr>
        <p:spPr>
          <a:xfrm>
            <a:off x="5945156" y="6345449"/>
            <a:ext cx="455643" cy="369332"/>
          </a:xfrm>
          <a:prstGeom prst="rect">
            <a:avLst/>
          </a:prstGeom>
          <a:noFill/>
        </p:spPr>
        <p:txBody>
          <a:bodyPr wrap="square" rtlCol="0">
            <a:spAutoFit/>
          </a:bodyPr>
          <a:lstStyle/>
          <a:p>
            <a:r>
              <a:rPr lang="en-US" dirty="0"/>
              <a:t>17</a:t>
            </a:r>
          </a:p>
        </p:txBody>
      </p:sp>
    </p:spTree>
    <p:extLst>
      <p:ext uri="{BB962C8B-B14F-4D97-AF65-F5344CB8AC3E}">
        <p14:creationId xmlns:p14="http://schemas.microsoft.com/office/powerpoint/2010/main" val="4007235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211BE-17EA-0F95-DC75-3E4495AC8D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EB59F-1FE8-AA4F-BB94-099716926055}"/>
              </a:ext>
            </a:extLst>
          </p:cNvPr>
          <p:cNvSpPr>
            <a:spLocks noGrp="1"/>
          </p:cNvSpPr>
          <p:nvPr>
            <p:ph type="ctrTitle"/>
          </p:nvPr>
        </p:nvSpPr>
        <p:spPr>
          <a:xfrm>
            <a:off x="1039318" y="327885"/>
            <a:ext cx="10113364" cy="1036221"/>
          </a:xfrm>
        </p:spPr>
        <p:txBody>
          <a:bodyPr/>
          <a:lstStyle/>
          <a:p>
            <a:r>
              <a:rPr lang="en-US" b="1" dirty="0"/>
              <a:t> </a:t>
            </a:r>
            <a:r>
              <a:rPr lang="en-IN" b="1" dirty="0"/>
              <a:t>Exception Handling </a:t>
            </a:r>
            <a:endParaRPr lang="en-US" b="1" dirty="0"/>
          </a:p>
        </p:txBody>
      </p:sp>
      <p:sp>
        <p:nvSpPr>
          <p:cNvPr id="7" name="Subtitle 2">
            <a:extLst>
              <a:ext uri="{FF2B5EF4-FFF2-40B4-BE49-F238E27FC236}">
                <a16:creationId xmlns:a16="http://schemas.microsoft.com/office/drawing/2014/main" id="{662EA6CE-A3E1-110B-5628-8C3BEAB3E808}"/>
              </a:ext>
            </a:extLst>
          </p:cNvPr>
          <p:cNvSpPr>
            <a:spLocks noGrp="1"/>
          </p:cNvSpPr>
          <p:nvPr>
            <p:ph type="subTitle" idx="1"/>
          </p:nvPr>
        </p:nvSpPr>
        <p:spPr>
          <a:xfrm>
            <a:off x="1364105" y="1648919"/>
            <a:ext cx="9788577" cy="1780081"/>
          </a:xfrm>
        </p:spPr>
        <p:txBody>
          <a:bodyPr>
            <a:normAutofit/>
          </a:bodyPr>
          <a:lstStyle/>
          <a:p>
            <a:pPr marL="342900" indent="-342900" algn="l">
              <a:buFont typeface="Arial" panose="020B0604020202020204" pitchFamily="34" charset="0"/>
              <a:buChar char="•"/>
            </a:pPr>
            <a:r>
              <a:rPr lang="en-GB" sz="2800" dirty="0"/>
              <a:t>Try-Catch: Handles runtime errors by “try” a block of code and “catch” exceptions if they occur.</a:t>
            </a:r>
          </a:p>
          <a:p>
            <a:pPr marL="342900" indent="-342900" algn="l">
              <a:buFont typeface="Arial" panose="020B0604020202020204" pitchFamily="34" charset="0"/>
              <a:buChar char="•"/>
            </a:pPr>
            <a:r>
              <a:rPr lang="en-GB" sz="2800" dirty="0"/>
              <a:t>Custom Exceptions: User-defined exceptions for handling specific error conditions in a program.</a:t>
            </a:r>
          </a:p>
          <a:p>
            <a:pPr marL="342900" indent="-342900" algn="l">
              <a:buFont typeface="Arial" panose="020B0604020202020204" pitchFamily="34" charset="0"/>
              <a:buChar char="•"/>
            </a:pPr>
            <a:endParaRPr lang="en-GB" sz="2800" dirty="0"/>
          </a:p>
        </p:txBody>
      </p:sp>
      <p:pic>
        <p:nvPicPr>
          <p:cNvPr id="3080" name="Picture 8" descr="What is Exceptions Handling in C#? (Types &amp; Examples)">
            <a:extLst>
              <a:ext uri="{FF2B5EF4-FFF2-40B4-BE49-F238E27FC236}">
                <a16:creationId xmlns:a16="http://schemas.microsoft.com/office/drawing/2014/main" id="{2E626EE2-0D6F-4E83-1776-7C70CB26C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936" y="3594229"/>
            <a:ext cx="5860913" cy="20655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66E1967-7396-FE88-E52F-D869F03B3F5F}"/>
              </a:ext>
            </a:extLst>
          </p:cNvPr>
          <p:cNvSpPr txBox="1"/>
          <p:nvPr/>
        </p:nvSpPr>
        <p:spPr>
          <a:xfrm>
            <a:off x="5945157" y="6345449"/>
            <a:ext cx="424112" cy="369332"/>
          </a:xfrm>
          <a:prstGeom prst="rect">
            <a:avLst/>
          </a:prstGeom>
          <a:noFill/>
        </p:spPr>
        <p:txBody>
          <a:bodyPr wrap="square" rtlCol="0">
            <a:spAutoFit/>
          </a:bodyPr>
          <a:lstStyle/>
          <a:p>
            <a:r>
              <a:rPr lang="en-US" dirty="0"/>
              <a:t>18</a:t>
            </a:r>
          </a:p>
        </p:txBody>
      </p:sp>
    </p:spTree>
    <p:extLst>
      <p:ext uri="{BB962C8B-B14F-4D97-AF65-F5344CB8AC3E}">
        <p14:creationId xmlns:p14="http://schemas.microsoft.com/office/powerpoint/2010/main" val="287823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835A4-4727-2EC3-31B8-839C413D1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65BF0-B66F-92B5-30EE-BEBD44DA2CB2}"/>
              </a:ext>
            </a:extLst>
          </p:cNvPr>
          <p:cNvSpPr>
            <a:spLocks noGrp="1"/>
          </p:cNvSpPr>
          <p:nvPr>
            <p:ph type="ctrTitle"/>
          </p:nvPr>
        </p:nvSpPr>
        <p:spPr>
          <a:xfrm>
            <a:off x="1661409" y="312895"/>
            <a:ext cx="9348866" cy="1036221"/>
          </a:xfrm>
        </p:spPr>
        <p:txBody>
          <a:bodyPr/>
          <a:lstStyle/>
          <a:p>
            <a:r>
              <a:rPr lang="en-IN" b="1" dirty="0"/>
              <a:t>Overview</a:t>
            </a:r>
            <a:endParaRPr lang="en-US" b="1" dirty="0"/>
          </a:p>
        </p:txBody>
      </p:sp>
      <p:sp>
        <p:nvSpPr>
          <p:cNvPr id="7" name="Subtitle 2">
            <a:extLst>
              <a:ext uri="{FF2B5EF4-FFF2-40B4-BE49-F238E27FC236}">
                <a16:creationId xmlns:a16="http://schemas.microsoft.com/office/drawing/2014/main" id="{A3DFC97C-0A14-2D5E-CB89-1FE36C5029BC}"/>
              </a:ext>
            </a:extLst>
          </p:cNvPr>
          <p:cNvSpPr>
            <a:spLocks noGrp="1"/>
          </p:cNvSpPr>
          <p:nvPr>
            <p:ph type="subTitle" idx="1"/>
          </p:nvPr>
        </p:nvSpPr>
        <p:spPr>
          <a:xfrm>
            <a:off x="3215390" y="1528998"/>
            <a:ext cx="6240905" cy="4806246"/>
          </a:xfrm>
        </p:spPr>
        <p:txBody>
          <a:bodyPr>
            <a:normAutofit lnSpcReduction="10000"/>
          </a:bodyPr>
          <a:lstStyle/>
          <a:p>
            <a:pPr marL="457200" indent="-457200" algn="l">
              <a:buFont typeface="Courier New" panose="02070309020205020404" pitchFamily="49" charset="0"/>
              <a:buChar char="o"/>
            </a:pPr>
            <a:r>
              <a:rPr lang="en-IN" sz="3200" dirty="0"/>
              <a:t>.NET Framework</a:t>
            </a:r>
            <a:endParaRPr lang="en-GB" sz="3200" dirty="0"/>
          </a:p>
          <a:p>
            <a:pPr marL="457200" indent="-457200" algn="l">
              <a:buFont typeface="Courier New" panose="02070309020205020404" pitchFamily="49" charset="0"/>
              <a:buChar char="o"/>
            </a:pPr>
            <a:r>
              <a:rPr lang="en-GB" sz="3200" dirty="0"/>
              <a:t>OOP concepts</a:t>
            </a:r>
          </a:p>
          <a:p>
            <a:pPr marL="457200" indent="-457200" algn="l">
              <a:buFont typeface="Courier New" panose="02070309020205020404" pitchFamily="49" charset="0"/>
              <a:buChar char="o"/>
            </a:pPr>
            <a:r>
              <a:rPr lang="en-GB" sz="3200" dirty="0"/>
              <a:t>C# fundamentals </a:t>
            </a:r>
          </a:p>
          <a:p>
            <a:pPr marL="457200" indent="-457200" algn="l">
              <a:buFont typeface="Courier New" panose="02070309020205020404" pitchFamily="49" charset="0"/>
              <a:buChar char="o"/>
            </a:pPr>
            <a:r>
              <a:rPr lang="en-GB" sz="3200" dirty="0"/>
              <a:t>Exception handling</a:t>
            </a:r>
          </a:p>
          <a:p>
            <a:pPr marL="457200" indent="-457200" algn="l">
              <a:buFont typeface="Courier New" panose="02070309020205020404" pitchFamily="49" charset="0"/>
              <a:buChar char="o"/>
            </a:pPr>
            <a:r>
              <a:rPr lang="en-US" sz="3200" dirty="0"/>
              <a:t>Data Structure</a:t>
            </a:r>
          </a:p>
          <a:p>
            <a:pPr marL="457200" indent="-457200" algn="l">
              <a:buFont typeface="Courier New" panose="02070309020205020404" pitchFamily="49" charset="0"/>
              <a:buChar char="o"/>
            </a:pPr>
            <a:r>
              <a:rPr lang="en-US" sz="3200" dirty="0"/>
              <a:t>Algorithm</a:t>
            </a:r>
            <a:endParaRPr lang="en-GB" sz="3200" dirty="0"/>
          </a:p>
          <a:p>
            <a:pPr marL="457200" indent="-457200" algn="l">
              <a:buFont typeface="Courier New" panose="02070309020205020404" pitchFamily="49" charset="0"/>
              <a:buChar char="o"/>
            </a:pPr>
            <a:r>
              <a:rPr lang="en-IN" sz="3200" dirty="0"/>
              <a:t>Collections &amp; Generics</a:t>
            </a:r>
          </a:p>
          <a:p>
            <a:pPr marL="457200" indent="-457200" algn="l">
              <a:buFont typeface="Courier New" panose="02070309020205020404" pitchFamily="49" charset="0"/>
              <a:buChar char="o"/>
            </a:pPr>
            <a:r>
              <a:rPr lang="en-IN" sz="3200" dirty="0"/>
              <a:t>LINQ</a:t>
            </a:r>
          </a:p>
          <a:p>
            <a:pPr marL="457200" indent="-457200" algn="l">
              <a:buFont typeface="Courier New" panose="02070309020205020404" pitchFamily="49" charset="0"/>
              <a:buChar char="o"/>
            </a:pPr>
            <a:r>
              <a:rPr lang="en-US" sz="3200" dirty="0"/>
              <a:t>Version Control with Git</a:t>
            </a:r>
          </a:p>
          <a:p>
            <a:pPr marL="342900" indent="-342900" algn="l">
              <a:buFont typeface="Arial" panose="020B0604020202020204" pitchFamily="34" charset="0"/>
              <a:buChar char="•"/>
            </a:pPr>
            <a:endParaRPr lang="en-GB" sz="3200" dirty="0"/>
          </a:p>
          <a:p>
            <a:pPr marL="342900" indent="-342900" algn="l">
              <a:buFont typeface="Arial" panose="020B0604020202020204" pitchFamily="34" charset="0"/>
              <a:buChar char="•"/>
            </a:pPr>
            <a:endParaRPr lang="en-GB" sz="3200" dirty="0"/>
          </a:p>
          <a:p>
            <a:endParaRPr lang="en-US" dirty="0"/>
          </a:p>
        </p:txBody>
      </p:sp>
      <p:sp>
        <p:nvSpPr>
          <p:cNvPr id="4" name="TextBox 3">
            <a:extLst>
              <a:ext uri="{FF2B5EF4-FFF2-40B4-BE49-F238E27FC236}">
                <a16:creationId xmlns:a16="http://schemas.microsoft.com/office/drawing/2014/main" id="{720C9590-011E-0692-DB27-5D7EA6128FB3}"/>
              </a:ext>
            </a:extLst>
          </p:cNvPr>
          <p:cNvSpPr txBox="1"/>
          <p:nvPr/>
        </p:nvSpPr>
        <p:spPr>
          <a:xfrm>
            <a:off x="5945157" y="6230138"/>
            <a:ext cx="301686"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51285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922D0-615B-FF37-A924-7A20D3EBA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C49B2-6974-7E20-117F-E5C233A7C646}"/>
              </a:ext>
            </a:extLst>
          </p:cNvPr>
          <p:cNvSpPr>
            <a:spLocks noGrp="1"/>
          </p:cNvSpPr>
          <p:nvPr>
            <p:ph type="ctrTitle"/>
          </p:nvPr>
        </p:nvSpPr>
        <p:spPr>
          <a:xfrm>
            <a:off x="1039318" y="327885"/>
            <a:ext cx="10113364" cy="1036221"/>
          </a:xfrm>
        </p:spPr>
        <p:txBody>
          <a:bodyPr>
            <a:normAutofit/>
          </a:bodyPr>
          <a:lstStyle/>
          <a:p>
            <a:r>
              <a:rPr lang="en-US" b="1" dirty="0"/>
              <a:t>Data Structure</a:t>
            </a:r>
          </a:p>
        </p:txBody>
      </p:sp>
      <p:sp>
        <p:nvSpPr>
          <p:cNvPr id="7" name="Subtitle 2">
            <a:extLst>
              <a:ext uri="{FF2B5EF4-FFF2-40B4-BE49-F238E27FC236}">
                <a16:creationId xmlns:a16="http://schemas.microsoft.com/office/drawing/2014/main" id="{72D661C0-B1D2-A951-2D84-18D2694B3326}"/>
              </a:ext>
            </a:extLst>
          </p:cNvPr>
          <p:cNvSpPr>
            <a:spLocks noGrp="1"/>
          </p:cNvSpPr>
          <p:nvPr>
            <p:ph type="subTitle" idx="1"/>
          </p:nvPr>
        </p:nvSpPr>
        <p:spPr>
          <a:xfrm>
            <a:off x="854439" y="1708880"/>
            <a:ext cx="10298243" cy="734517"/>
          </a:xfrm>
        </p:spPr>
        <p:txBody>
          <a:bodyPr>
            <a:normAutofit/>
          </a:bodyPr>
          <a:lstStyle/>
          <a:p>
            <a:pPr algn="just"/>
            <a:r>
              <a:rPr lang="en-GB" dirty="0"/>
              <a:t>Data structure is a way to store organised data so that it can be used efficiently. </a:t>
            </a:r>
            <a:endParaRPr lang="en-GB" sz="2800" dirty="0"/>
          </a:p>
        </p:txBody>
      </p:sp>
      <p:sp>
        <p:nvSpPr>
          <p:cNvPr id="3" name="Subtitle 2">
            <a:extLst>
              <a:ext uri="{FF2B5EF4-FFF2-40B4-BE49-F238E27FC236}">
                <a16:creationId xmlns:a16="http://schemas.microsoft.com/office/drawing/2014/main" id="{F3523A4E-97F7-DC5E-9C8C-96BAB01459A6}"/>
              </a:ext>
            </a:extLst>
          </p:cNvPr>
          <p:cNvSpPr txBox="1">
            <a:spLocks/>
          </p:cNvSpPr>
          <p:nvPr/>
        </p:nvSpPr>
        <p:spPr>
          <a:xfrm>
            <a:off x="695751" y="2634521"/>
            <a:ext cx="4956748" cy="15889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1800" b="1" dirty="0"/>
              <a:t>Primitive Data Structure</a:t>
            </a:r>
          </a:p>
          <a:p>
            <a:pPr algn="just"/>
            <a:r>
              <a:rPr lang="en-GB" sz="1800" dirty="0"/>
              <a:t>Primitive data types are </a:t>
            </a:r>
            <a:r>
              <a:rPr lang="en-GB" sz="1800" b="1" dirty="0"/>
              <a:t>basic, built-in data types</a:t>
            </a:r>
            <a:r>
              <a:rPr lang="en-GB" sz="1800" dirty="0"/>
              <a:t> that hold </a:t>
            </a:r>
            <a:r>
              <a:rPr lang="en-GB" sz="1800" b="1" dirty="0"/>
              <a:t>single values</a:t>
            </a:r>
            <a:r>
              <a:rPr lang="en-GB" sz="1800" dirty="0"/>
              <a:t>.</a:t>
            </a:r>
          </a:p>
        </p:txBody>
      </p:sp>
      <p:sp>
        <p:nvSpPr>
          <p:cNvPr id="4" name="Subtitle 2">
            <a:extLst>
              <a:ext uri="{FF2B5EF4-FFF2-40B4-BE49-F238E27FC236}">
                <a16:creationId xmlns:a16="http://schemas.microsoft.com/office/drawing/2014/main" id="{E53F07A4-67D1-723F-1EC7-EEF4A1221ABA}"/>
              </a:ext>
            </a:extLst>
          </p:cNvPr>
          <p:cNvSpPr txBox="1">
            <a:spLocks/>
          </p:cNvSpPr>
          <p:nvPr/>
        </p:nvSpPr>
        <p:spPr>
          <a:xfrm>
            <a:off x="695751" y="4125484"/>
            <a:ext cx="4956748" cy="15889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1800" b="1" dirty="0"/>
              <a:t>Non Primitive Data Structure</a:t>
            </a:r>
          </a:p>
          <a:p>
            <a:pPr algn="just"/>
            <a:r>
              <a:rPr lang="en-GB" sz="1800" dirty="0"/>
              <a:t>Non-primitive data types are </a:t>
            </a:r>
            <a:r>
              <a:rPr lang="en-GB" sz="1800" b="1" dirty="0"/>
              <a:t>derived from primitive types</a:t>
            </a:r>
            <a:r>
              <a:rPr lang="en-GB" sz="1800" dirty="0"/>
              <a:t> or </a:t>
            </a:r>
            <a:r>
              <a:rPr lang="en-GB" sz="1800" b="1" dirty="0"/>
              <a:t>user-defined types</a:t>
            </a:r>
            <a:r>
              <a:rPr lang="en-GB" sz="1800" dirty="0"/>
              <a:t>. They can hold </a:t>
            </a:r>
            <a:r>
              <a:rPr lang="en-GB" sz="1800" b="1" dirty="0"/>
              <a:t>multiple values</a:t>
            </a:r>
            <a:r>
              <a:rPr lang="en-GB" sz="1800" dirty="0"/>
              <a:t> or complex data</a:t>
            </a:r>
          </a:p>
        </p:txBody>
      </p:sp>
      <p:sp>
        <p:nvSpPr>
          <p:cNvPr id="5" name="TextBox 4">
            <a:extLst>
              <a:ext uri="{FF2B5EF4-FFF2-40B4-BE49-F238E27FC236}">
                <a16:creationId xmlns:a16="http://schemas.microsoft.com/office/drawing/2014/main" id="{7F8715C1-3158-5992-4948-E3687FF83870}"/>
              </a:ext>
            </a:extLst>
          </p:cNvPr>
          <p:cNvSpPr txBox="1"/>
          <p:nvPr/>
        </p:nvSpPr>
        <p:spPr>
          <a:xfrm>
            <a:off x="5945157" y="6345449"/>
            <a:ext cx="424112" cy="369332"/>
          </a:xfrm>
          <a:prstGeom prst="rect">
            <a:avLst/>
          </a:prstGeom>
          <a:noFill/>
        </p:spPr>
        <p:txBody>
          <a:bodyPr wrap="square" rtlCol="0">
            <a:spAutoFit/>
          </a:bodyPr>
          <a:lstStyle/>
          <a:p>
            <a:r>
              <a:rPr lang="en-US" dirty="0"/>
              <a:t>19</a:t>
            </a:r>
          </a:p>
        </p:txBody>
      </p:sp>
      <p:pic>
        <p:nvPicPr>
          <p:cNvPr id="1028" name="Picture 4" descr="Introduction to Data Structures - TechVidvan">
            <a:extLst>
              <a:ext uri="{FF2B5EF4-FFF2-40B4-BE49-F238E27FC236}">
                <a16:creationId xmlns:a16="http://schemas.microsoft.com/office/drawing/2014/main" id="{39113947-9D5A-EA7D-6AD8-E30EB10FEE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86" t="-1241" r="5695"/>
          <a:stretch>
            <a:fillRect/>
          </a:stretch>
        </p:blipFill>
        <p:spPr bwMode="auto">
          <a:xfrm>
            <a:off x="6096000" y="2443398"/>
            <a:ext cx="5544458" cy="3364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20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2F721-DAC9-6A16-67A2-BBAA7996EA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3A5A1-27CE-49C6-0FEC-108A03AE9C44}"/>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173E591D-89FB-C462-3A85-133D8AA29252}"/>
              </a:ext>
            </a:extLst>
          </p:cNvPr>
          <p:cNvSpPr>
            <a:spLocks noGrp="1"/>
          </p:cNvSpPr>
          <p:nvPr>
            <p:ph type="subTitle" idx="1"/>
          </p:nvPr>
        </p:nvSpPr>
        <p:spPr>
          <a:xfrm>
            <a:off x="885371" y="1607279"/>
            <a:ext cx="10697504" cy="2185231"/>
          </a:xfrm>
        </p:spPr>
        <p:txBody>
          <a:bodyPr>
            <a:normAutofit fontScale="85000" lnSpcReduction="20000"/>
          </a:bodyPr>
          <a:lstStyle/>
          <a:p>
            <a:r>
              <a:rPr lang="en-GB" sz="3200" b="1" dirty="0"/>
              <a:t>Arrays</a:t>
            </a:r>
          </a:p>
          <a:p>
            <a:pPr algn="just"/>
            <a:r>
              <a:rPr lang="en-GB" sz="2800" dirty="0"/>
              <a:t>Arrays are defined as a collection of similar types of data items stored in a continuous memory location. It can be accessed by using its index number.</a:t>
            </a:r>
          </a:p>
          <a:p>
            <a:pPr lvl="0" algn="l" eaLnBrk="0" fontAlgn="base" hangingPunct="0">
              <a:lnSpc>
                <a:spcPct val="100000"/>
              </a:lnSpc>
              <a:spcBef>
                <a:spcPct val="0"/>
              </a:spcBef>
              <a:spcAft>
                <a:spcPct val="0"/>
              </a:spcAft>
            </a:pPr>
            <a:r>
              <a:rPr lang="en-GB" sz="2800" dirty="0"/>
              <a:t>Example:</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2800" dirty="0">
                <a:latin typeface="Arial" panose="020B0604020202020204" pitchFamily="34" charset="0"/>
              </a:rPr>
              <a:t> </a:t>
            </a:r>
            <a:r>
              <a:rPr lang="en-US" altLang="en-US" sz="2200" dirty="0">
                <a:latin typeface="Arial" panose="020B0604020202020204" pitchFamily="34" charset="0"/>
              </a:rPr>
              <a:t>A cinema hall has </a:t>
            </a:r>
            <a:r>
              <a:rPr lang="en-US" altLang="en-US" sz="2200" b="1" dirty="0">
                <a:latin typeface="Arial" panose="020B0604020202020204" pitchFamily="34" charset="0"/>
              </a:rPr>
              <a:t>10 seats</a:t>
            </a:r>
            <a:r>
              <a:rPr lang="en-US" altLang="en-US" sz="2200" dirty="0">
                <a:latin typeface="Arial" panose="020B0604020202020204" pitchFamily="34" charset="0"/>
              </a:rPr>
              <a:t> in a row.</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2200" dirty="0">
                <a:latin typeface="Arial" panose="020B0604020202020204" pitchFamily="34" charset="0"/>
              </a:rPr>
              <a:t>Each seat can either be </a:t>
            </a:r>
            <a:r>
              <a:rPr lang="en-US" altLang="en-US" sz="2200" b="1" dirty="0">
                <a:latin typeface="Arial" panose="020B0604020202020204" pitchFamily="34" charset="0"/>
              </a:rPr>
              <a:t>empty</a:t>
            </a:r>
            <a:r>
              <a:rPr lang="en-US" altLang="en-US" sz="2200" dirty="0">
                <a:latin typeface="Arial" panose="020B0604020202020204" pitchFamily="34" charset="0"/>
              </a:rPr>
              <a:t> or </a:t>
            </a:r>
            <a:r>
              <a:rPr lang="en-US" altLang="en-US" sz="2200" b="1" dirty="0">
                <a:latin typeface="Arial" panose="020B0604020202020204" pitchFamily="34" charset="0"/>
              </a:rPr>
              <a:t>booked( if booked no space then not allowed watch show)</a:t>
            </a:r>
          </a:p>
          <a:p>
            <a:pPr marL="457200" lvl="0" indent="-457200" algn="l" eaLnBrk="0" fontAlgn="base" hangingPunct="0">
              <a:lnSpc>
                <a:spcPct val="100000"/>
              </a:lnSpc>
              <a:spcBef>
                <a:spcPct val="0"/>
              </a:spcBef>
              <a:spcAft>
                <a:spcPct val="0"/>
              </a:spcAft>
              <a:buFont typeface="Arial" panose="020B0604020202020204" pitchFamily="34" charset="0"/>
              <a:buChar char="•"/>
            </a:pPr>
            <a:endParaRPr lang="en-GB" sz="2200" dirty="0"/>
          </a:p>
        </p:txBody>
      </p:sp>
      <p:pic>
        <p:nvPicPr>
          <p:cNvPr id="3076" name="Picture 4">
            <a:extLst>
              <a:ext uri="{FF2B5EF4-FFF2-40B4-BE49-F238E27FC236}">
                <a16:creationId xmlns:a16="http://schemas.microsoft.com/office/drawing/2014/main" id="{E0832C93-010D-7089-C6BC-B21F8D16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524" y="4174862"/>
            <a:ext cx="5637262" cy="743176"/>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9C2BF51C-CF84-0F3F-68A8-3E7ACF356BE8}"/>
              </a:ext>
            </a:extLst>
          </p:cNvPr>
          <p:cNvSpPr txBox="1">
            <a:spLocks/>
          </p:cNvSpPr>
          <p:nvPr/>
        </p:nvSpPr>
        <p:spPr>
          <a:xfrm>
            <a:off x="1039318" y="5584168"/>
            <a:ext cx="10697504" cy="49975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b="1" dirty="0"/>
              <a:t>Array</a:t>
            </a:r>
            <a:r>
              <a:rPr lang="en-GB" sz="3200" dirty="0"/>
              <a:t> = Fast, indexed access (fixed size).</a:t>
            </a:r>
            <a:endParaRPr lang="en-GB" sz="3200" b="1" dirty="0"/>
          </a:p>
        </p:txBody>
      </p:sp>
      <p:sp>
        <p:nvSpPr>
          <p:cNvPr id="3" name="TextBox 2">
            <a:extLst>
              <a:ext uri="{FF2B5EF4-FFF2-40B4-BE49-F238E27FC236}">
                <a16:creationId xmlns:a16="http://schemas.microsoft.com/office/drawing/2014/main" id="{5D1D56AC-2A5B-5E39-8903-CEEBB45708CD}"/>
              </a:ext>
            </a:extLst>
          </p:cNvPr>
          <p:cNvSpPr txBox="1"/>
          <p:nvPr/>
        </p:nvSpPr>
        <p:spPr>
          <a:xfrm>
            <a:off x="5945157" y="6345449"/>
            <a:ext cx="424112" cy="369332"/>
          </a:xfrm>
          <a:prstGeom prst="rect">
            <a:avLst/>
          </a:prstGeom>
          <a:noFill/>
        </p:spPr>
        <p:txBody>
          <a:bodyPr wrap="square" rtlCol="0">
            <a:spAutoFit/>
          </a:bodyPr>
          <a:lstStyle/>
          <a:p>
            <a:r>
              <a:rPr lang="en-US" dirty="0"/>
              <a:t>20</a:t>
            </a:r>
          </a:p>
        </p:txBody>
      </p:sp>
    </p:spTree>
    <p:extLst>
      <p:ext uri="{BB962C8B-B14F-4D97-AF65-F5344CB8AC3E}">
        <p14:creationId xmlns:p14="http://schemas.microsoft.com/office/powerpoint/2010/main" val="952963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6679-C1B8-8B63-1370-64115BEED1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713E2-3985-F4B7-DCF1-E0560247588C}"/>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C02405B6-1352-34A5-B7B9-1C255736C6C0}"/>
              </a:ext>
            </a:extLst>
          </p:cNvPr>
          <p:cNvSpPr>
            <a:spLocks noGrp="1"/>
          </p:cNvSpPr>
          <p:nvPr>
            <p:ph type="subTitle" idx="1"/>
          </p:nvPr>
        </p:nvSpPr>
        <p:spPr>
          <a:xfrm>
            <a:off x="885371" y="1607280"/>
            <a:ext cx="10697504" cy="1821720"/>
          </a:xfrm>
        </p:spPr>
        <p:txBody>
          <a:bodyPr>
            <a:normAutofit fontScale="92500"/>
          </a:bodyPr>
          <a:lstStyle/>
          <a:p>
            <a:r>
              <a:rPr lang="en-GB" sz="2800" b="1" dirty="0"/>
              <a:t>Linked List</a:t>
            </a:r>
          </a:p>
          <a:p>
            <a:pPr algn="l"/>
            <a:r>
              <a:rPr lang="en-GB" sz="2800" dirty="0"/>
              <a:t>A linked list is a data structure that contains sequence of nodes where every node is connected to the next node by its reference pointer in its own way.</a:t>
            </a:r>
          </a:p>
          <a:p>
            <a:pPr algn="l"/>
            <a:r>
              <a:rPr lang="en-GB" sz="2800" dirty="0"/>
              <a:t>Example: Music Playlist (Next/Previous songs)</a:t>
            </a:r>
          </a:p>
        </p:txBody>
      </p:sp>
      <p:sp>
        <p:nvSpPr>
          <p:cNvPr id="9" name="Subtitle 2">
            <a:extLst>
              <a:ext uri="{FF2B5EF4-FFF2-40B4-BE49-F238E27FC236}">
                <a16:creationId xmlns:a16="http://schemas.microsoft.com/office/drawing/2014/main" id="{0EAC03B0-04F5-0DB3-D175-F555261FD941}"/>
              </a:ext>
            </a:extLst>
          </p:cNvPr>
          <p:cNvSpPr txBox="1">
            <a:spLocks/>
          </p:cNvSpPr>
          <p:nvPr/>
        </p:nvSpPr>
        <p:spPr>
          <a:xfrm>
            <a:off x="1039318" y="5824011"/>
            <a:ext cx="10697504" cy="499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en-US" b="1" dirty="0">
                <a:latin typeface="Arial" panose="020B0604020202020204" pitchFamily="34" charset="0"/>
              </a:rPr>
              <a:t>Linked List = </a:t>
            </a:r>
            <a:r>
              <a:rPr lang="en-US" altLang="en-US" dirty="0">
                <a:latin typeface="Arial" panose="020B0604020202020204" pitchFamily="34" charset="0"/>
              </a:rPr>
              <a:t>Flexible, dynamic data structure</a:t>
            </a:r>
            <a:r>
              <a:rPr lang="en-GB" dirty="0"/>
              <a:t>.</a:t>
            </a:r>
          </a:p>
        </p:txBody>
      </p:sp>
      <p:sp>
        <p:nvSpPr>
          <p:cNvPr id="3" name="Subtitle 2">
            <a:extLst>
              <a:ext uri="{FF2B5EF4-FFF2-40B4-BE49-F238E27FC236}">
                <a16:creationId xmlns:a16="http://schemas.microsoft.com/office/drawing/2014/main" id="{52236230-B58C-989F-2A47-4B6F9E588574}"/>
              </a:ext>
            </a:extLst>
          </p:cNvPr>
          <p:cNvSpPr txBox="1">
            <a:spLocks/>
          </p:cNvSpPr>
          <p:nvPr/>
        </p:nvSpPr>
        <p:spPr>
          <a:xfrm>
            <a:off x="885371" y="3672174"/>
            <a:ext cx="3901963" cy="182172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Type Of LinkedList</a:t>
            </a:r>
          </a:p>
          <a:p>
            <a:pPr marL="457200" indent="-457200" algn="l">
              <a:buFont typeface="Arial" panose="020B0604020202020204" pitchFamily="34" charset="0"/>
              <a:buChar char="•"/>
            </a:pPr>
            <a:r>
              <a:rPr lang="en-GB" sz="2800" dirty="0"/>
              <a:t>Singly Linked List</a:t>
            </a:r>
          </a:p>
          <a:p>
            <a:pPr marL="457200" indent="-457200" algn="l">
              <a:buFont typeface="Arial" panose="020B0604020202020204" pitchFamily="34" charset="0"/>
              <a:buChar char="•"/>
            </a:pPr>
            <a:r>
              <a:rPr lang="en-GB" sz="2800" dirty="0"/>
              <a:t>Doubly Linked List</a:t>
            </a:r>
          </a:p>
          <a:p>
            <a:pPr marL="457200" indent="-457200" algn="l">
              <a:buFont typeface="Arial" panose="020B0604020202020204" pitchFamily="34" charset="0"/>
              <a:buChar char="•"/>
            </a:pPr>
            <a:r>
              <a:rPr lang="en-GB" sz="2800" dirty="0"/>
              <a:t>Circular Linked List</a:t>
            </a:r>
          </a:p>
        </p:txBody>
      </p:sp>
      <p:sp>
        <p:nvSpPr>
          <p:cNvPr id="4" name="TextBox 3">
            <a:extLst>
              <a:ext uri="{FF2B5EF4-FFF2-40B4-BE49-F238E27FC236}">
                <a16:creationId xmlns:a16="http://schemas.microsoft.com/office/drawing/2014/main" id="{A0709D92-6926-AC1C-D2F3-E6FD2BDA812C}"/>
              </a:ext>
            </a:extLst>
          </p:cNvPr>
          <p:cNvSpPr txBox="1"/>
          <p:nvPr/>
        </p:nvSpPr>
        <p:spPr>
          <a:xfrm>
            <a:off x="5945156" y="6345449"/>
            <a:ext cx="440653" cy="369332"/>
          </a:xfrm>
          <a:prstGeom prst="rect">
            <a:avLst/>
          </a:prstGeom>
          <a:noFill/>
        </p:spPr>
        <p:txBody>
          <a:bodyPr wrap="square" rtlCol="0">
            <a:spAutoFit/>
          </a:bodyPr>
          <a:lstStyle/>
          <a:p>
            <a:r>
              <a:rPr lang="en-US" dirty="0"/>
              <a:t>21</a:t>
            </a:r>
          </a:p>
        </p:txBody>
      </p:sp>
      <p:pic>
        <p:nvPicPr>
          <p:cNvPr id="5" name="Picture 2">
            <a:extLst>
              <a:ext uri="{FF2B5EF4-FFF2-40B4-BE49-F238E27FC236}">
                <a16:creationId xmlns:a16="http://schemas.microsoft.com/office/drawing/2014/main" id="{7E76C13F-10D4-6798-5F46-F1FF0BCD6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547" y="3512884"/>
            <a:ext cx="7153275" cy="153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3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73AEC-73E5-68A2-A769-EB6B154C46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59256-31A7-CA4C-FD42-5B30B8AD746D}"/>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A8097100-5824-15DC-95A6-CDA30D2A571D}"/>
              </a:ext>
            </a:extLst>
          </p:cNvPr>
          <p:cNvSpPr>
            <a:spLocks noGrp="1"/>
          </p:cNvSpPr>
          <p:nvPr>
            <p:ph type="subTitle" idx="1"/>
          </p:nvPr>
        </p:nvSpPr>
        <p:spPr>
          <a:xfrm>
            <a:off x="885371" y="1607280"/>
            <a:ext cx="10697504" cy="1821720"/>
          </a:xfrm>
        </p:spPr>
        <p:txBody>
          <a:bodyPr>
            <a:normAutofit fontScale="77500" lnSpcReduction="20000"/>
          </a:bodyPr>
          <a:lstStyle/>
          <a:p>
            <a:r>
              <a:rPr lang="en-GB" sz="2800" dirty="0"/>
              <a:t> </a:t>
            </a:r>
            <a:r>
              <a:rPr lang="en-GB" sz="2800" b="1" dirty="0"/>
              <a:t>Linked List</a:t>
            </a:r>
          </a:p>
          <a:p>
            <a:pPr algn="l"/>
            <a:r>
              <a:rPr lang="en-GB" sz="2800" dirty="0"/>
              <a:t>Concept Example:</a:t>
            </a:r>
          </a:p>
          <a:p>
            <a:pPr marL="457200" indent="-457200" algn="l">
              <a:buFont typeface="Arial" panose="020B0604020202020204" pitchFamily="34" charset="0"/>
              <a:buChar char="•"/>
            </a:pPr>
            <a:r>
              <a:rPr lang="en-GB" sz="2800" dirty="0"/>
              <a:t>Each train coach = one node</a:t>
            </a:r>
          </a:p>
          <a:p>
            <a:pPr marL="457200" indent="-457200" algn="l">
              <a:buFont typeface="Arial" panose="020B0604020202020204" pitchFamily="34" charset="0"/>
              <a:buChar char="•"/>
            </a:pPr>
            <a:r>
              <a:rPr lang="en-GB" sz="2800" dirty="0"/>
              <a:t>Each coach has passengers (data) and a link to the next coach</a:t>
            </a:r>
          </a:p>
          <a:p>
            <a:pPr marL="457200" indent="-457200" algn="l">
              <a:buFont typeface="Arial" panose="020B0604020202020204" pitchFamily="34" charset="0"/>
              <a:buChar char="•"/>
            </a:pPr>
            <a:r>
              <a:rPr lang="en-GB" sz="2800" dirty="0"/>
              <a:t>You can add or remove a coach without touching the other coaches</a:t>
            </a:r>
          </a:p>
          <a:p>
            <a:pPr algn="l"/>
            <a:endParaRPr lang="en-GB" sz="2800" dirty="0"/>
          </a:p>
          <a:p>
            <a:pPr algn="l"/>
            <a:endParaRPr lang="en-GB" sz="2800" dirty="0"/>
          </a:p>
        </p:txBody>
      </p:sp>
      <p:sp>
        <p:nvSpPr>
          <p:cNvPr id="3" name="TextBox 2">
            <a:extLst>
              <a:ext uri="{FF2B5EF4-FFF2-40B4-BE49-F238E27FC236}">
                <a16:creationId xmlns:a16="http://schemas.microsoft.com/office/drawing/2014/main" id="{769628C0-37AD-5917-4DEC-46A14C783914}"/>
              </a:ext>
            </a:extLst>
          </p:cNvPr>
          <p:cNvSpPr txBox="1"/>
          <p:nvPr/>
        </p:nvSpPr>
        <p:spPr>
          <a:xfrm>
            <a:off x="5945156" y="6345449"/>
            <a:ext cx="455643" cy="369332"/>
          </a:xfrm>
          <a:prstGeom prst="rect">
            <a:avLst/>
          </a:prstGeom>
          <a:noFill/>
        </p:spPr>
        <p:txBody>
          <a:bodyPr wrap="square" rtlCol="0">
            <a:spAutoFit/>
          </a:bodyPr>
          <a:lstStyle/>
          <a:p>
            <a:r>
              <a:rPr lang="en-US" dirty="0"/>
              <a:t>22</a:t>
            </a:r>
          </a:p>
        </p:txBody>
      </p:sp>
      <p:pic>
        <p:nvPicPr>
          <p:cNvPr id="12292" name="Picture 4" descr="Buy Liliful 6 Pcs Electric Train Set Classicaal Battery Operated Train  Plastic Action Locomotive Train Toy Magnetic Connection Motorized Train  Accessories Suitable for Ages 3 4 5+ Years Old Online at Low">
            <a:extLst>
              <a:ext uri="{FF2B5EF4-FFF2-40B4-BE49-F238E27FC236}">
                <a16:creationId xmlns:a16="http://schemas.microsoft.com/office/drawing/2014/main" id="{65D97201-8E57-4525-F32E-E7D9D8E559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207"/>
          <a:stretch>
            <a:fillRect/>
          </a:stretch>
        </p:blipFill>
        <p:spPr bwMode="auto">
          <a:xfrm>
            <a:off x="3288736" y="3458254"/>
            <a:ext cx="5312839" cy="285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01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D6279-BFE5-3126-524A-13008C606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80F64F-372B-B4C6-A801-918754FFFBD7}"/>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E2D8E7DD-FC8D-2161-D4B8-F17FC1AF9A83}"/>
              </a:ext>
            </a:extLst>
          </p:cNvPr>
          <p:cNvSpPr>
            <a:spLocks noGrp="1"/>
          </p:cNvSpPr>
          <p:nvPr>
            <p:ph type="subTitle" idx="1"/>
          </p:nvPr>
        </p:nvSpPr>
        <p:spPr>
          <a:xfrm>
            <a:off x="885371" y="1607280"/>
            <a:ext cx="10697504" cy="1821720"/>
          </a:xfrm>
        </p:spPr>
        <p:txBody>
          <a:bodyPr>
            <a:normAutofit/>
          </a:bodyPr>
          <a:lstStyle/>
          <a:p>
            <a:r>
              <a:rPr lang="en-GB" sz="2800" b="1" dirty="0"/>
              <a:t>Singly</a:t>
            </a:r>
            <a:r>
              <a:rPr lang="en-GB" sz="2800" dirty="0"/>
              <a:t> </a:t>
            </a:r>
            <a:r>
              <a:rPr lang="en-GB" sz="2800" b="1" dirty="0"/>
              <a:t>Linked List</a:t>
            </a:r>
          </a:p>
          <a:p>
            <a:pPr algn="l"/>
            <a:r>
              <a:rPr lang="en-GB" sz="2800" dirty="0"/>
              <a:t>A singly linked list is a fundamental data structure, it consists of nodes where each node contains a data field and a reference to the next node in the linked list. </a:t>
            </a:r>
          </a:p>
          <a:p>
            <a:pPr algn="l"/>
            <a:endParaRPr lang="en-GB" sz="2800" dirty="0"/>
          </a:p>
          <a:p>
            <a:pPr algn="l"/>
            <a:endParaRPr lang="en-GB" sz="2800" dirty="0"/>
          </a:p>
        </p:txBody>
      </p:sp>
      <p:sp>
        <p:nvSpPr>
          <p:cNvPr id="3" name="TextBox 2">
            <a:extLst>
              <a:ext uri="{FF2B5EF4-FFF2-40B4-BE49-F238E27FC236}">
                <a16:creationId xmlns:a16="http://schemas.microsoft.com/office/drawing/2014/main" id="{261546BA-A65D-6B3B-6748-FC768537839D}"/>
              </a:ext>
            </a:extLst>
          </p:cNvPr>
          <p:cNvSpPr txBox="1"/>
          <p:nvPr/>
        </p:nvSpPr>
        <p:spPr>
          <a:xfrm>
            <a:off x="5945156" y="6345449"/>
            <a:ext cx="455643" cy="369332"/>
          </a:xfrm>
          <a:prstGeom prst="rect">
            <a:avLst/>
          </a:prstGeom>
          <a:noFill/>
        </p:spPr>
        <p:txBody>
          <a:bodyPr wrap="square" rtlCol="0">
            <a:spAutoFit/>
          </a:bodyPr>
          <a:lstStyle/>
          <a:p>
            <a:r>
              <a:rPr lang="en-US" dirty="0"/>
              <a:t>23</a:t>
            </a:r>
          </a:p>
        </p:txBody>
      </p:sp>
      <p:pic>
        <p:nvPicPr>
          <p:cNvPr id="3074" name="Picture 2" descr="Linked List meaning in DSA - GeeksforGeeks">
            <a:extLst>
              <a:ext uri="{FF2B5EF4-FFF2-40B4-BE49-F238E27FC236}">
                <a16:creationId xmlns:a16="http://schemas.microsoft.com/office/drawing/2014/main" id="{11EF8B77-D363-3344-A222-49D0656CC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15" y="3672174"/>
            <a:ext cx="8195881" cy="222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301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7C0D6-9C2F-8AD2-A577-FC7C70D401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003BC8-FBFC-3983-6506-F039479753A2}"/>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4CC9553E-F84C-CBD1-41B0-23DFC392D63F}"/>
              </a:ext>
            </a:extLst>
          </p:cNvPr>
          <p:cNvSpPr>
            <a:spLocks noGrp="1"/>
          </p:cNvSpPr>
          <p:nvPr>
            <p:ph type="subTitle" idx="1"/>
          </p:nvPr>
        </p:nvSpPr>
        <p:spPr>
          <a:xfrm>
            <a:off x="885371" y="1607280"/>
            <a:ext cx="10697504" cy="1821720"/>
          </a:xfrm>
        </p:spPr>
        <p:txBody>
          <a:bodyPr>
            <a:normAutofit fontScale="92500"/>
          </a:bodyPr>
          <a:lstStyle/>
          <a:p>
            <a:r>
              <a:rPr lang="en-GB" sz="2800" b="1" dirty="0"/>
              <a:t>Double Linked List</a:t>
            </a:r>
          </a:p>
          <a:p>
            <a:pPr algn="l"/>
            <a:r>
              <a:rPr lang="en-GB" sz="2800" dirty="0"/>
              <a:t>The main advantage of a doubly linked list is that it allows for efficient traversal of the list in both directions. This is because each node in the list contains a pointer to the previous node and a pointer to the next node. </a:t>
            </a:r>
          </a:p>
        </p:txBody>
      </p:sp>
      <p:sp>
        <p:nvSpPr>
          <p:cNvPr id="3" name="TextBox 2">
            <a:extLst>
              <a:ext uri="{FF2B5EF4-FFF2-40B4-BE49-F238E27FC236}">
                <a16:creationId xmlns:a16="http://schemas.microsoft.com/office/drawing/2014/main" id="{3491FE20-A0BA-27CF-AC3E-5E31585D799E}"/>
              </a:ext>
            </a:extLst>
          </p:cNvPr>
          <p:cNvSpPr txBox="1"/>
          <p:nvPr/>
        </p:nvSpPr>
        <p:spPr>
          <a:xfrm>
            <a:off x="5945156" y="6345449"/>
            <a:ext cx="455643" cy="369332"/>
          </a:xfrm>
          <a:prstGeom prst="rect">
            <a:avLst/>
          </a:prstGeom>
          <a:noFill/>
        </p:spPr>
        <p:txBody>
          <a:bodyPr wrap="square" rtlCol="0">
            <a:spAutoFit/>
          </a:bodyPr>
          <a:lstStyle/>
          <a:p>
            <a:r>
              <a:rPr lang="en-US" dirty="0"/>
              <a:t>24</a:t>
            </a:r>
          </a:p>
        </p:txBody>
      </p:sp>
      <p:pic>
        <p:nvPicPr>
          <p:cNvPr id="2052" name="Picture 4" descr="Operations of Doubly Linked List with ...">
            <a:extLst>
              <a:ext uri="{FF2B5EF4-FFF2-40B4-BE49-F238E27FC236}">
                <a16:creationId xmlns:a16="http://schemas.microsoft.com/office/drawing/2014/main" id="{88835440-F0CA-6B6B-A80D-DB93F10F2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64" y="3672174"/>
            <a:ext cx="10772717" cy="219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53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80761-5D33-0527-2E15-F010F4DBF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CE31C7-8942-692A-C2DF-682F165DCFB9}"/>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0E66D4E4-2C63-9C85-3520-DE64D83C105A}"/>
              </a:ext>
            </a:extLst>
          </p:cNvPr>
          <p:cNvSpPr>
            <a:spLocks noGrp="1"/>
          </p:cNvSpPr>
          <p:nvPr>
            <p:ph type="subTitle" idx="1"/>
          </p:nvPr>
        </p:nvSpPr>
        <p:spPr>
          <a:xfrm>
            <a:off x="885372" y="1607280"/>
            <a:ext cx="11306628" cy="3752996"/>
          </a:xfrm>
        </p:spPr>
        <p:txBody>
          <a:bodyPr>
            <a:normAutofit/>
          </a:bodyPr>
          <a:lstStyle/>
          <a:p>
            <a:r>
              <a:rPr lang="en-GB" sz="2800" b="1" dirty="0"/>
              <a:t>Double Linked List</a:t>
            </a:r>
          </a:p>
          <a:p>
            <a:pPr algn="just"/>
            <a:r>
              <a:rPr lang="en-GB" dirty="0"/>
              <a:t>Example:</a:t>
            </a:r>
          </a:p>
          <a:p>
            <a:pPr algn="just"/>
            <a:r>
              <a:rPr lang="en-GB" dirty="0"/>
              <a:t>Reading a Book</a:t>
            </a:r>
          </a:p>
          <a:p>
            <a:pPr algn="just"/>
            <a:r>
              <a:rPr lang="en-GB" dirty="0"/>
              <a:t>Each page = node</a:t>
            </a:r>
          </a:p>
          <a:p>
            <a:pPr marL="514350" indent="-514350" algn="just">
              <a:buFont typeface="+mj-lt"/>
              <a:buAutoNum type="arabicPeriod"/>
            </a:pPr>
            <a:r>
              <a:rPr lang="en-GB" dirty="0"/>
              <a:t>You can go to the next page or go back to the previous page</a:t>
            </a:r>
          </a:p>
          <a:p>
            <a:pPr marL="514350" indent="-514350" algn="just">
              <a:buFont typeface="+mj-lt"/>
              <a:buAutoNum type="arabicPeriod"/>
            </a:pPr>
            <a:r>
              <a:rPr lang="en-GB" dirty="0"/>
              <a:t>Each page stores: Content (data)Link to next page Link to previous page</a:t>
            </a:r>
          </a:p>
        </p:txBody>
      </p:sp>
      <p:sp>
        <p:nvSpPr>
          <p:cNvPr id="3" name="TextBox 2">
            <a:extLst>
              <a:ext uri="{FF2B5EF4-FFF2-40B4-BE49-F238E27FC236}">
                <a16:creationId xmlns:a16="http://schemas.microsoft.com/office/drawing/2014/main" id="{2D73E4B7-BC2A-9CA2-FBB6-1E7FD1068483}"/>
              </a:ext>
            </a:extLst>
          </p:cNvPr>
          <p:cNvSpPr txBox="1"/>
          <p:nvPr/>
        </p:nvSpPr>
        <p:spPr>
          <a:xfrm>
            <a:off x="5945156" y="6345449"/>
            <a:ext cx="455643" cy="369332"/>
          </a:xfrm>
          <a:prstGeom prst="rect">
            <a:avLst/>
          </a:prstGeom>
          <a:noFill/>
        </p:spPr>
        <p:txBody>
          <a:bodyPr wrap="square" rtlCol="0">
            <a:spAutoFit/>
          </a:bodyPr>
          <a:lstStyle/>
          <a:p>
            <a:r>
              <a:rPr lang="en-US" dirty="0"/>
              <a:t>25</a:t>
            </a:r>
          </a:p>
        </p:txBody>
      </p:sp>
      <p:pic>
        <p:nvPicPr>
          <p:cNvPr id="13314" name="Picture 2" descr="78,900+ Open Book Isolated Stock Photos, Pictures &amp; Royalty-Free Images -  iStock | Books isolated, Kids book">
            <a:extLst>
              <a:ext uri="{FF2B5EF4-FFF2-40B4-BE49-F238E27FC236}">
                <a16:creationId xmlns:a16="http://schemas.microsoft.com/office/drawing/2014/main" id="{35C29C2F-A417-E74C-08FA-AF1072B7B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362" y="4350597"/>
            <a:ext cx="3613588" cy="2019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57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4F068-917E-FFC0-FD81-A470DDAD4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75034E-8B9B-2A44-56C3-39C65D57D6A8}"/>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E3BFBB14-D483-37E0-0074-6B7E95B014E8}"/>
              </a:ext>
            </a:extLst>
          </p:cNvPr>
          <p:cNvSpPr>
            <a:spLocks noGrp="1"/>
          </p:cNvSpPr>
          <p:nvPr>
            <p:ph type="subTitle" idx="1"/>
          </p:nvPr>
        </p:nvSpPr>
        <p:spPr>
          <a:xfrm>
            <a:off x="885371" y="1607280"/>
            <a:ext cx="10697504" cy="1821720"/>
          </a:xfrm>
        </p:spPr>
        <p:txBody>
          <a:bodyPr>
            <a:normAutofit/>
          </a:bodyPr>
          <a:lstStyle/>
          <a:p>
            <a:r>
              <a:rPr lang="en-US" sz="2600" b="1" dirty="0"/>
              <a:t>Circular Linked List</a:t>
            </a:r>
            <a:endParaRPr lang="en-GB" sz="3000" b="1" dirty="0"/>
          </a:p>
          <a:p>
            <a:pPr algn="l"/>
            <a:r>
              <a:rPr lang="en-GB" sz="2800" dirty="0"/>
              <a:t>A circular linked list is a data structure where the last node points back to the first node, forming a closed loop.</a:t>
            </a:r>
          </a:p>
        </p:txBody>
      </p:sp>
      <p:sp>
        <p:nvSpPr>
          <p:cNvPr id="3" name="TextBox 2">
            <a:extLst>
              <a:ext uri="{FF2B5EF4-FFF2-40B4-BE49-F238E27FC236}">
                <a16:creationId xmlns:a16="http://schemas.microsoft.com/office/drawing/2014/main" id="{2714EB3B-3C2C-DA99-9E4F-EB50EDA9ACEE}"/>
              </a:ext>
            </a:extLst>
          </p:cNvPr>
          <p:cNvSpPr txBox="1"/>
          <p:nvPr/>
        </p:nvSpPr>
        <p:spPr>
          <a:xfrm>
            <a:off x="5945156" y="6345449"/>
            <a:ext cx="455643" cy="369332"/>
          </a:xfrm>
          <a:prstGeom prst="rect">
            <a:avLst/>
          </a:prstGeom>
          <a:noFill/>
        </p:spPr>
        <p:txBody>
          <a:bodyPr wrap="square" rtlCol="0">
            <a:spAutoFit/>
          </a:bodyPr>
          <a:lstStyle/>
          <a:p>
            <a:r>
              <a:rPr lang="en-US" dirty="0"/>
              <a:t>26</a:t>
            </a:r>
          </a:p>
        </p:txBody>
      </p:sp>
      <p:pic>
        <p:nvPicPr>
          <p:cNvPr id="4100" name="Picture 4" descr="Is it a Circular Linked List? - Naukri Code 360">
            <a:extLst>
              <a:ext uri="{FF2B5EF4-FFF2-40B4-BE49-F238E27FC236}">
                <a16:creationId xmlns:a16="http://schemas.microsoft.com/office/drawing/2014/main" id="{792BDBD3-C7BF-9F90-8F4C-B9F39AA46D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221"/>
          <a:stretch>
            <a:fillRect/>
          </a:stretch>
        </p:blipFill>
        <p:spPr bwMode="auto">
          <a:xfrm>
            <a:off x="4619625" y="3139429"/>
            <a:ext cx="7572375" cy="2282252"/>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5FC3429C-7287-8CBD-D5FA-B2627F2DC38D}"/>
              </a:ext>
            </a:extLst>
          </p:cNvPr>
          <p:cNvSpPr txBox="1">
            <a:spLocks/>
          </p:cNvSpPr>
          <p:nvPr/>
        </p:nvSpPr>
        <p:spPr>
          <a:xfrm>
            <a:off x="731316" y="3672174"/>
            <a:ext cx="3990586" cy="134460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a:t>Types of Circular Linked List</a:t>
            </a:r>
            <a:endParaRPr lang="en-GB" sz="3000" b="1" dirty="0"/>
          </a:p>
          <a:p>
            <a:pPr marL="457200" indent="-457200" algn="l">
              <a:buFont typeface="+mj-lt"/>
              <a:buAutoNum type="arabicPeriod"/>
            </a:pPr>
            <a:r>
              <a:rPr lang="en-GB" dirty="0"/>
              <a:t>Singly Linked List as Circular</a:t>
            </a:r>
          </a:p>
          <a:p>
            <a:pPr marL="457200" indent="-457200" algn="l">
              <a:buFont typeface="+mj-lt"/>
              <a:buAutoNum type="arabicPeriod"/>
            </a:pPr>
            <a:r>
              <a:rPr lang="en-GB" dirty="0"/>
              <a:t>Doubly Linked List as Circular</a:t>
            </a:r>
          </a:p>
          <a:p>
            <a:pPr algn="l"/>
            <a:endParaRPr lang="en-GB" sz="2800" dirty="0"/>
          </a:p>
        </p:txBody>
      </p:sp>
    </p:spTree>
    <p:extLst>
      <p:ext uri="{BB962C8B-B14F-4D97-AF65-F5344CB8AC3E}">
        <p14:creationId xmlns:p14="http://schemas.microsoft.com/office/powerpoint/2010/main" val="1075069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16241-C96B-AF26-86D3-DEEF35E1BE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0A912-DA73-2CF6-A746-5196500E025B}"/>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45B28623-0AE9-4375-D134-425C2FFAB119}"/>
              </a:ext>
            </a:extLst>
          </p:cNvPr>
          <p:cNvSpPr>
            <a:spLocks noGrp="1"/>
          </p:cNvSpPr>
          <p:nvPr>
            <p:ph type="subTitle" idx="1"/>
          </p:nvPr>
        </p:nvSpPr>
        <p:spPr>
          <a:xfrm>
            <a:off x="885371" y="1607280"/>
            <a:ext cx="10697504" cy="1036221"/>
          </a:xfrm>
        </p:spPr>
        <p:txBody>
          <a:bodyPr>
            <a:normAutofit/>
          </a:bodyPr>
          <a:lstStyle/>
          <a:p>
            <a:r>
              <a:rPr lang="en-GB" sz="3000" b="1" dirty="0"/>
              <a:t>Singly Linked List as Circular</a:t>
            </a:r>
          </a:p>
          <a:p>
            <a:r>
              <a:rPr lang="en-GB" dirty="0"/>
              <a:t>In singly linked list, the next pointer of the last node points to the first node.</a:t>
            </a:r>
          </a:p>
        </p:txBody>
      </p:sp>
      <p:sp>
        <p:nvSpPr>
          <p:cNvPr id="3" name="TextBox 2">
            <a:extLst>
              <a:ext uri="{FF2B5EF4-FFF2-40B4-BE49-F238E27FC236}">
                <a16:creationId xmlns:a16="http://schemas.microsoft.com/office/drawing/2014/main" id="{47021C6B-EB52-46CC-6FA5-78DA43606B5A}"/>
              </a:ext>
            </a:extLst>
          </p:cNvPr>
          <p:cNvSpPr txBox="1"/>
          <p:nvPr/>
        </p:nvSpPr>
        <p:spPr>
          <a:xfrm>
            <a:off x="5945156" y="6345449"/>
            <a:ext cx="455643" cy="369332"/>
          </a:xfrm>
          <a:prstGeom prst="rect">
            <a:avLst/>
          </a:prstGeom>
          <a:noFill/>
        </p:spPr>
        <p:txBody>
          <a:bodyPr wrap="square" rtlCol="0">
            <a:spAutoFit/>
          </a:bodyPr>
          <a:lstStyle/>
          <a:p>
            <a:r>
              <a:rPr lang="en-US" dirty="0"/>
              <a:t>27</a:t>
            </a:r>
          </a:p>
        </p:txBody>
      </p:sp>
      <p:pic>
        <p:nvPicPr>
          <p:cNvPr id="10244" name="Picture 4" descr="Singly Linked List As Circular">
            <a:extLst>
              <a:ext uri="{FF2B5EF4-FFF2-40B4-BE49-F238E27FC236}">
                <a16:creationId xmlns:a16="http://schemas.microsoft.com/office/drawing/2014/main" id="{4400129E-C7BE-3A6E-9117-0BA851986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796" y="3429000"/>
            <a:ext cx="9483886" cy="1564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305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D913-83BA-69DC-04FE-3D580FD36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AF97E-312F-150F-046C-5CEA403EE9F3}"/>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77171674-5095-E288-E330-2904F3D6DC0C}"/>
              </a:ext>
            </a:extLst>
          </p:cNvPr>
          <p:cNvSpPr>
            <a:spLocks noGrp="1"/>
          </p:cNvSpPr>
          <p:nvPr>
            <p:ph type="subTitle" idx="1"/>
          </p:nvPr>
        </p:nvSpPr>
        <p:spPr>
          <a:xfrm>
            <a:off x="885371" y="1607280"/>
            <a:ext cx="10697504" cy="1821720"/>
          </a:xfrm>
        </p:spPr>
        <p:txBody>
          <a:bodyPr>
            <a:normAutofit/>
          </a:bodyPr>
          <a:lstStyle/>
          <a:p>
            <a:r>
              <a:rPr lang="en-GB" sz="3000" b="1" dirty="0"/>
              <a:t>Doubly Linked List as Circular</a:t>
            </a:r>
          </a:p>
          <a:p>
            <a:pPr algn="l"/>
            <a:r>
              <a:rPr lang="en-GB" sz="2800" dirty="0"/>
              <a:t>In doubly linked list, the next pointer of the last node points to the first node and the previous pointer of the first node points to the last node making the circular in both directions.</a:t>
            </a:r>
          </a:p>
        </p:txBody>
      </p:sp>
      <p:sp>
        <p:nvSpPr>
          <p:cNvPr id="3" name="TextBox 2">
            <a:extLst>
              <a:ext uri="{FF2B5EF4-FFF2-40B4-BE49-F238E27FC236}">
                <a16:creationId xmlns:a16="http://schemas.microsoft.com/office/drawing/2014/main" id="{9EC11CD8-7556-FE3E-1AA9-F7EEA602C1FA}"/>
              </a:ext>
            </a:extLst>
          </p:cNvPr>
          <p:cNvSpPr txBox="1"/>
          <p:nvPr/>
        </p:nvSpPr>
        <p:spPr>
          <a:xfrm>
            <a:off x="5945156" y="6345449"/>
            <a:ext cx="455643" cy="369332"/>
          </a:xfrm>
          <a:prstGeom prst="rect">
            <a:avLst/>
          </a:prstGeom>
          <a:noFill/>
        </p:spPr>
        <p:txBody>
          <a:bodyPr wrap="square" rtlCol="0">
            <a:spAutoFit/>
          </a:bodyPr>
          <a:lstStyle/>
          <a:p>
            <a:r>
              <a:rPr lang="en-US" dirty="0"/>
              <a:t>28</a:t>
            </a:r>
          </a:p>
        </p:txBody>
      </p:sp>
      <p:pic>
        <p:nvPicPr>
          <p:cNvPr id="10242" name="Picture 2" descr="Doubly Linked List As Circular">
            <a:extLst>
              <a:ext uri="{FF2B5EF4-FFF2-40B4-BE49-F238E27FC236}">
                <a16:creationId xmlns:a16="http://schemas.microsoft.com/office/drawing/2014/main" id="{E6BC89CD-75E2-6CE9-F97D-93107D50B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531" y="3951626"/>
            <a:ext cx="9121249" cy="148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2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C357-7B23-648C-9B81-D90A49E3D6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FCAD6-5C77-B034-C187-17669966F282}"/>
              </a:ext>
            </a:extLst>
          </p:cNvPr>
          <p:cNvSpPr>
            <a:spLocks noGrp="1"/>
          </p:cNvSpPr>
          <p:nvPr>
            <p:ph type="ctrTitle"/>
          </p:nvPr>
        </p:nvSpPr>
        <p:spPr>
          <a:xfrm>
            <a:off x="1039318" y="327885"/>
            <a:ext cx="10113364" cy="1036221"/>
          </a:xfrm>
        </p:spPr>
        <p:txBody>
          <a:bodyPr/>
          <a:lstStyle/>
          <a:p>
            <a:r>
              <a:rPr lang="en-IN" b="1"/>
              <a:t>.NET Framework</a:t>
            </a:r>
            <a:endParaRPr lang="en-US" b="1" dirty="0"/>
          </a:p>
        </p:txBody>
      </p:sp>
      <p:sp>
        <p:nvSpPr>
          <p:cNvPr id="7" name="Subtitle 2">
            <a:extLst>
              <a:ext uri="{FF2B5EF4-FFF2-40B4-BE49-F238E27FC236}">
                <a16:creationId xmlns:a16="http://schemas.microsoft.com/office/drawing/2014/main" id="{A14544EE-FA90-2734-04D2-507B25EC31A2}"/>
              </a:ext>
            </a:extLst>
          </p:cNvPr>
          <p:cNvSpPr>
            <a:spLocks noGrp="1"/>
          </p:cNvSpPr>
          <p:nvPr>
            <p:ph type="subTitle" idx="1"/>
          </p:nvPr>
        </p:nvSpPr>
        <p:spPr>
          <a:xfrm>
            <a:off x="810014" y="1794993"/>
            <a:ext cx="5890588" cy="4276023"/>
          </a:xfrm>
        </p:spPr>
        <p:txBody>
          <a:bodyPr>
            <a:normAutofit fontScale="92500"/>
          </a:bodyPr>
          <a:lstStyle/>
          <a:p>
            <a:pPr marL="342900" indent="-342900" algn="l">
              <a:buFont typeface="Arial" panose="020B0604020202020204" pitchFamily="34" charset="0"/>
              <a:buChar char="•"/>
            </a:pPr>
            <a:r>
              <a:rPr lang="en-US" sz="2800" dirty="0"/>
              <a:t>Programming Languages → C#, VB.NET, F#, etc.</a:t>
            </a:r>
          </a:p>
          <a:p>
            <a:pPr marL="342900" indent="-342900" algn="l">
              <a:buFont typeface="Arial" panose="020B0604020202020204" pitchFamily="34" charset="0"/>
              <a:buChar char="•"/>
            </a:pPr>
            <a:r>
              <a:rPr lang="en-US" sz="2800" dirty="0"/>
              <a:t>Compiler → Converts code into MSIL (Microsoft Intermediate Language).</a:t>
            </a:r>
          </a:p>
          <a:p>
            <a:pPr marL="342900" indent="-342900" algn="l">
              <a:buFont typeface="Arial" panose="020B0604020202020204" pitchFamily="34" charset="0"/>
              <a:buChar char="•"/>
            </a:pPr>
            <a:r>
              <a:rPr lang="en-US" sz="2800" dirty="0"/>
              <a:t>CLR (Common Language Runtime) → Executes the MSIL.</a:t>
            </a:r>
          </a:p>
          <a:p>
            <a:pPr marL="342900" indent="-342900" algn="l">
              <a:buFont typeface="Arial" panose="020B0604020202020204" pitchFamily="34" charset="0"/>
              <a:buChar char="•"/>
            </a:pPr>
            <a:r>
              <a:rPr lang="en-US" sz="2800" dirty="0"/>
              <a:t>BCL (Base Class Library) → Predefined classes for I/O, collections etc.</a:t>
            </a:r>
          </a:p>
          <a:p>
            <a:pPr marL="342900" indent="-342900" algn="l">
              <a:buFont typeface="Arial" panose="020B0604020202020204" pitchFamily="34" charset="0"/>
              <a:buChar char="•"/>
            </a:pPr>
            <a:r>
              <a:rPr lang="en-US" sz="2800" dirty="0"/>
              <a:t>Application Types → WinForms, WPF, ASP.NET, Console Apps, etc.</a:t>
            </a:r>
          </a:p>
        </p:txBody>
      </p:sp>
      <p:pic>
        <p:nvPicPr>
          <p:cNvPr id="1026" name="Picture 2">
            <a:extLst>
              <a:ext uri="{FF2B5EF4-FFF2-40B4-BE49-F238E27FC236}">
                <a16:creationId xmlns:a16="http://schemas.microsoft.com/office/drawing/2014/main" id="{0F83244A-73BA-595E-5C6D-E37394E22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5983" y="1794994"/>
            <a:ext cx="4695825" cy="3781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0AF785-E386-F09C-8859-D772FED45691}"/>
              </a:ext>
            </a:extLst>
          </p:cNvPr>
          <p:cNvSpPr txBox="1"/>
          <p:nvPr/>
        </p:nvSpPr>
        <p:spPr>
          <a:xfrm>
            <a:off x="5945157" y="6345449"/>
            <a:ext cx="301686"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73760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75905-2842-7C3B-EB37-E53429A118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2073D-E148-E286-FC0D-DCB27096E596}"/>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CAAB54E0-9E85-EFBE-5465-F1DCECCCF8D9}"/>
              </a:ext>
            </a:extLst>
          </p:cNvPr>
          <p:cNvSpPr>
            <a:spLocks noGrp="1"/>
          </p:cNvSpPr>
          <p:nvPr>
            <p:ph type="subTitle" idx="1"/>
          </p:nvPr>
        </p:nvSpPr>
        <p:spPr>
          <a:xfrm>
            <a:off x="885371" y="1607280"/>
            <a:ext cx="10697504" cy="1821720"/>
          </a:xfrm>
        </p:spPr>
        <p:txBody>
          <a:bodyPr>
            <a:normAutofit fontScale="92500" lnSpcReduction="10000"/>
          </a:bodyPr>
          <a:lstStyle/>
          <a:p>
            <a:r>
              <a:rPr lang="en-GB" sz="3000" b="1" dirty="0"/>
              <a:t>Circular Linked List </a:t>
            </a:r>
          </a:p>
          <a:p>
            <a:pPr algn="l"/>
            <a:r>
              <a:rPr lang="en-GB" sz="3000" b="1" dirty="0"/>
              <a:t>Music Playlist on Repeat </a:t>
            </a:r>
          </a:p>
          <a:p>
            <a:pPr marL="514350" indent="-514350" algn="l">
              <a:buFont typeface="+mj-lt"/>
              <a:buAutoNum type="arabicPeriod"/>
            </a:pPr>
            <a:r>
              <a:rPr lang="en-GB" sz="2600" dirty="0"/>
              <a:t>Songs are played </a:t>
            </a:r>
            <a:r>
              <a:rPr lang="en-GB" sz="2600" b="1" dirty="0"/>
              <a:t>in a loop</a:t>
            </a:r>
            <a:endParaRPr lang="en-GB" sz="2600" dirty="0"/>
          </a:p>
          <a:p>
            <a:pPr marL="514350" indent="-514350" algn="l">
              <a:buFont typeface="+mj-lt"/>
              <a:buAutoNum type="arabicPeriod"/>
            </a:pPr>
            <a:r>
              <a:rPr lang="en-GB" sz="2600" dirty="0"/>
              <a:t>After the </a:t>
            </a:r>
            <a:r>
              <a:rPr lang="en-GB" sz="2600" b="1" dirty="0"/>
              <a:t>last song</a:t>
            </a:r>
            <a:r>
              <a:rPr lang="en-GB" sz="2600" dirty="0"/>
              <a:t>, it automatically goes to the </a:t>
            </a:r>
            <a:r>
              <a:rPr lang="en-GB" sz="2600" b="1" dirty="0"/>
              <a:t>first song</a:t>
            </a:r>
            <a:endParaRPr lang="en-GB" sz="2600" dirty="0"/>
          </a:p>
          <a:p>
            <a:endParaRPr lang="en-GB" sz="3000" b="1" dirty="0"/>
          </a:p>
        </p:txBody>
      </p:sp>
      <p:sp>
        <p:nvSpPr>
          <p:cNvPr id="3" name="TextBox 2">
            <a:extLst>
              <a:ext uri="{FF2B5EF4-FFF2-40B4-BE49-F238E27FC236}">
                <a16:creationId xmlns:a16="http://schemas.microsoft.com/office/drawing/2014/main" id="{B261F30F-D341-2B43-38C8-5470CB316BA9}"/>
              </a:ext>
            </a:extLst>
          </p:cNvPr>
          <p:cNvSpPr txBox="1"/>
          <p:nvPr/>
        </p:nvSpPr>
        <p:spPr>
          <a:xfrm>
            <a:off x="5945156" y="6345449"/>
            <a:ext cx="455643" cy="369332"/>
          </a:xfrm>
          <a:prstGeom prst="rect">
            <a:avLst/>
          </a:prstGeom>
          <a:noFill/>
        </p:spPr>
        <p:txBody>
          <a:bodyPr wrap="square" rtlCol="0">
            <a:spAutoFit/>
          </a:bodyPr>
          <a:lstStyle/>
          <a:p>
            <a:r>
              <a:rPr lang="en-US" dirty="0"/>
              <a:t>29</a:t>
            </a:r>
          </a:p>
        </p:txBody>
      </p:sp>
      <p:pic>
        <p:nvPicPr>
          <p:cNvPr id="14338" name="Picture 2" descr="How to Put Your iPod Touch on Repeat So It Will Repeat a Song">
            <a:extLst>
              <a:ext uri="{FF2B5EF4-FFF2-40B4-BE49-F238E27FC236}">
                <a16:creationId xmlns:a16="http://schemas.microsoft.com/office/drawing/2014/main" id="{AF404602-7408-9B59-D273-7B42F11806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63" b="32284"/>
          <a:stretch>
            <a:fillRect/>
          </a:stretch>
        </p:blipFill>
        <p:spPr bwMode="auto">
          <a:xfrm>
            <a:off x="3567768" y="3814063"/>
            <a:ext cx="5056464" cy="1821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3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84D74-88D8-DC00-013A-36563F321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69EDBC-FB29-6947-5F99-69E373076540}"/>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9CADA391-C86B-20E8-2783-467B17B53A69}"/>
              </a:ext>
            </a:extLst>
          </p:cNvPr>
          <p:cNvSpPr>
            <a:spLocks noGrp="1"/>
          </p:cNvSpPr>
          <p:nvPr>
            <p:ph type="subTitle" idx="1"/>
          </p:nvPr>
        </p:nvSpPr>
        <p:spPr>
          <a:xfrm>
            <a:off x="885371" y="1607279"/>
            <a:ext cx="10697504" cy="2308067"/>
          </a:xfrm>
        </p:spPr>
        <p:txBody>
          <a:bodyPr>
            <a:normAutofit fontScale="92500" lnSpcReduction="20000"/>
          </a:bodyPr>
          <a:lstStyle/>
          <a:p>
            <a:r>
              <a:rPr lang="en-GB" sz="2800" b="1" dirty="0"/>
              <a:t>Stack</a:t>
            </a:r>
          </a:p>
          <a:p>
            <a:pPr algn="l"/>
            <a:r>
              <a:rPr lang="en-GB" dirty="0"/>
              <a:t>A stack is a linear data structure that follows the LIFO principle approach for accessing each element. LIFO stands for Last in First Out. The basic operations in stack are Push, Pop, Peak (or Top).</a:t>
            </a:r>
          </a:p>
          <a:p>
            <a:pPr algn="l"/>
            <a:r>
              <a:rPr lang="en-GB" dirty="0"/>
              <a:t>Example: Plate Stack in a Canteen </a:t>
            </a:r>
          </a:p>
          <a:p>
            <a:pPr algn="l"/>
            <a:r>
              <a:rPr lang="en-GB" dirty="0"/>
              <a:t>When new plates are washed, they’re placed on top of the stack. When someone takes a plate, they take from the top. So the last plate placed will be the first plate taken.</a:t>
            </a:r>
            <a:endParaRPr lang="en-GB" sz="2800" dirty="0"/>
          </a:p>
        </p:txBody>
      </p:sp>
      <p:pic>
        <p:nvPicPr>
          <p:cNvPr id="5122" name="Picture 2">
            <a:extLst>
              <a:ext uri="{FF2B5EF4-FFF2-40B4-BE49-F238E27FC236}">
                <a16:creationId xmlns:a16="http://schemas.microsoft.com/office/drawing/2014/main" id="{7ED02485-1DC0-F32C-CA86-AF9BBB14B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382" y="3915346"/>
            <a:ext cx="4105275" cy="229552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58A8F65-7EBB-764C-600E-3B89BE04FA82}"/>
              </a:ext>
            </a:extLst>
          </p:cNvPr>
          <p:cNvSpPr txBox="1">
            <a:spLocks/>
          </p:cNvSpPr>
          <p:nvPr/>
        </p:nvSpPr>
        <p:spPr>
          <a:xfrm>
            <a:off x="1039318" y="4277584"/>
            <a:ext cx="6425784" cy="15710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1" dirty="0"/>
              <a:t>Stack Operations</a:t>
            </a:r>
          </a:p>
          <a:p>
            <a:pPr marL="285750" lvl="0" indent="-285750" algn="l" eaLnBrk="0" fontAlgn="base" hangingPunct="0">
              <a:lnSpc>
                <a:spcPct val="10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Push(x)</a:t>
            </a:r>
            <a:r>
              <a:rPr lang="en-US" altLang="en-US" sz="1800" dirty="0">
                <a:latin typeface="Arial" panose="020B0604020202020204" pitchFamily="34" charset="0"/>
              </a:rPr>
              <a:t> → Insert element to top</a:t>
            </a:r>
          </a:p>
          <a:p>
            <a:pPr marL="285750" lvl="0" indent="-285750" algn="l" eaLnBrk="0" fontAlgn="base" hangingPunct="0">
              <a:lnSpc>
                <a:spcPct val="10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Pop()</a:t>
            </a:r>
            <a:r>
              <a:rPr lang="en-US" altLang="en-US" sz="1800" dirty="0">
                <a:latin typeface="Arial" panose="020B0604020202020204" pitchFamily="34" charset="0"/>
              </a:rPr>
              <a:t> → Remove the top element.</a:t>
            </a:r>
          </a:p>
          <a:p>
            <a:pPr marL="285750" lvl="0" indent="-285750" algn="l" eaLnBrk="0" fontAlgn="base" hangingPunct="0">
              <a:lnSpc>
                <a:spcPct val="100000"/>
              </a:lnSpc>
              <a:spcBef>
                <a:spcPct val="0"/>
              </a:spcBef>
              <a:spcAft>
                <a:spcPct val="0"/>
              </a:spcAft>
              <a:buFont typeface="Arial" panose="020B0604020202020204" pitchFamily="34" charset="0"/>
              <a:buChar char="•"/>
            </a:pPr>
            <a:r>
              <a:rPr lang="en-US" altLang="en-US" sz="1800" b="1" dirty="0">
                <a:latin typeface="Arial" panose="020B0604020202020204" pitchFamily="34" charset="0"/>
              </a:rPr>
              <a:t>Peek()/Top()</a:t>
            </a:r>
            <a:r>
              <a:rPr lang="en-US" altLang="en-US" sz="1800" dirty="0">
                <a:latin typeface="Arial" panose="020B0604020202020204" pitchFamily="34" charset="0"/>
              </a:rPr>
              <a:t> → Get the top element without removing it.</a:t>
            </a:r>
          </a:p>
          <a:p>
            <a:pPr algn="l"/>
            <a:endParaRPr lang="en-GB" sz="2800" dirty="0"/>
          </a:p>
        </p:txBody>
      </p:sp>
      <p:sp>
        <p:nvSpPr>
          <p:cNvPr id="8" name="TextBox 7">
            <a:extLst>
              <a:ext uri="{FF2B5EF4-FFF2-40B4-BE49-F238E27FC236}">
                <a16:creationId xmlns:a16="http://schemas.microsoft.com/office/drawing/2014/main" id="{380C34F7-FAF1-BD6D-B5EA-A38127241DD9}"/>
              </a:ext>
            </a:extLst>
          </p:cNvPr>
          <p:cNvSpPr txBox="1"/>
          <p:nvPr/>
        </p:nvSpPr>
        <p:spPr>
          <a:xfrm>
            <a:off x="5945156" y="6345449"/>
            <a:ext cx="455643" cy="369332"/>
          </a:xfrm>
          <a:prstGeom prst="rect">
            <a:avLst/>
          </a:prstGeom>
          <a:noFill/>
        </p:spPr>
        <p:txBody>
          <a:bodyPr wrap="square" rtlCol="0">
            <a:spAutoFit/>
          </a:bodyPr>
          <a:lstStyle/>
          <a:p>
            <a:r>
              <a:rPr lang="en-US" dirty="0"/>
              <a:t>30</a:t>
            </a:r>
          </a:p>
        </p:txBody>
      </p:sp>
      <p:pic>
        <p:nvPicPr>
          <p:cNvPr id="15364" name="Picture 4" descr="Stack plates Vectors - Download Free ...">
            <a:extLst>
              <a:ext uri="{FF2B5EF4-FFF2-40B4-BE49-F238E27FC236}">
                <a16:creationId xmlns:a16="http://schemas.microsoft.com/office/drawing/2014/main" id="{6A798B1D-7815-D39E-A86C-C9404270F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694" b="27307"/>
          <a:stretch>
            <a:fillRect/>
          </a:stretch>
        </p:blipFill>
        <p:spPr bwMode="auto">
          <a:xfrm>
            <a:off x="9643734" y="752123"/>
            <a:ext cx="2143125" cy="98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04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0873B-C220-1533-AA40-111B5661D3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B9C68-9909-0C78-5857-C61B95489B17}"/>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A20B3DE4-5F1D-C52D-78B4-3B46414ED539}"/>
              </a:ext>
            </a:extLst>
          </p:cNvPr>
          <p:cNvSpPr>
            <a:spLocks noGrp="1"/>
          </p:cNvSpPr>
          <p:nvPr>
            <p:ph type="subTitle" idx="1"/>
          </p:nvPr>
        </p:nvSpPr>
        <p:spPr>
          <a:xfrm>
            <a:off x="885371" y="1607279"/>
            <a:ext cx="10697504" cy="2485035"/>
          </a:xfrm>
        </p:spPr>
        <p:txBody>
          <a:bodyPr>
            <a:normAutofit/>
          </a:bodyPr>
          <a:lstStyle/>
          <a:p>
            <a:r>
              <a:rPr lang="en-GB" sz="2800" b="1" dirty="0"/>
              <a:t>Queue</a:t>
            </a:r>
          </a:p>
          <a:p>
            <a:pPr algn="l"/>
            <a:r>
              <a:rPr lang="en-GB" dirty="0"/>
              <a:t>A queue can be defined by as an ordered list which enables insert operation to be performed and one end called the Rear end and other Delete operation can be performed by another end called as Front. Queue is referred to as the First in First Out (FIFO).</a:t>
            </a:r>
          </a:p>
        </p:txBody>
      </p:sp>
      <p:pic>
        <p:nvPicPr>
          <p:cNvPr id="5124" name="Picture 4">
            <a:extLst>
              <a:ext uri="{FF2B5EF4-FFF2-40B4-BE49-F238E27FC236}">
                <a16:creationId xmlns:a16="http://schemas.microsoft.com/office/drawing/2014/main" id="{2A6726FE-7E07-F6A7-A504-2160DCEC9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717" y="3897027"/>
            <a:ext cx="6391275" cy="21050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FBD679-F933-7F34-92FA-44031065A7EE}"/>
              </a:ext>
            </a:extLst>
          </p:cNvPr>
          <p:cNvSpPr txBox="1"/>
          <p:nvPr/>
        </p:nvSpPr>
        <p:spPr>
          <a:xfrm>
            <a:off x="5945156" y="6345449"/>
            <a:ext cx="455643" cy="369332"/>
          </a:xfrm>
          <a:prstGeom prst="rect">
            <a:avLst/>
          </a:prstGeom>
          <a:noFill/>
        </p:spPr>
        <p:txBody>
          <a:bodyPr wrap="square" rtlCol="0">
            <a:spAutoFit/>
          </a:bodyPr>
          <a:lstStyle/>
          <a:p>
            <a:r>
              <a:rPr lang="en-US" dirty="0"/>
              <a:t>31</a:t>
            </a:r>
          </a:p>
        </p:txBody>
      </p:sp>
      <p:sp>
        <p:nvSpPr>
          <p:cNvPr id="4" name="Subtitle 2">
            <a:extLst>
              <a:ext uri="{FF2B5EF4-FFF2-40B4-BE49-F238E27FC236}">
                <a16:creationId xmlns:a16="http://schemas.microsoft.com/office/drawing/2014/main" id="{EFF646CF-C9FA-70D3-273B-4AC2A5DEC0CF}"/>
              </a:ext>
            </a:extLst>
          </p:cNvPr>
          <p:cNvSpPr txBox="1">
            <a:spLocks/>
          </p:cNvSpPr>
          <p:nvPr/>
        </p:nvSpPr>
        <p:spPr>
          <a:xfrm>
            <a:off x="885371" y="4335487"/>
            <a:ext cx="3901963" cy="1821720"/>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Type Of Queue</a:t>
            </a:r>
            <a:endParaRPr lang="en-GB" sz="2800" dirty="0"/>
          </a:p>
          <a:p>
            <a:pPr marL="457200" indent="-457200" algn="l">
              <a:buFont typeface="Arial" panose="020B0604020202020204" pitchFamily="34" charset="0"/>
              <a:buChar char="•"/>
            </a:pPr>
            <a:r>
              <a:rPr lang="en-GB" sz="2800" dirty="0"/>
              <a:t>Simple Queue</a:t>
            </a:r>
          </a:p>
          <a:p>
            <a:pPr marL="457200" indent="-457200" algn="l">
              <a:buFont typeface="Arial" panose="020B0604020202020204" pitchFamily="34" charset="0"/>
              <a:buChar char="•"/>
            </a:pPr>
            <a:r>
              <a:rPr lang="en-GB" sz="2800" dirty="0"/>
              <a:t>Circular Queue</a:t>
            </a:r>
          </a:p>
          <a:p>
            <a:pPr marL="457200" indent="-457200" algn="l">
              <a:buFont typeface="Arial" panose="020B0604020202020204" pitchFamily="34" charset="0"/>
              <a:buChar char="•"/>
            </a:pPr>
            <a:r>
              <a:rPr lang="en-US" sz="2800" dirty="0"/>
              <a:t>Double Ended Queue (Deque)</a:t>
            </a:r>
          </a:p>
          <a:p>
            <a:pPr marL="457200" indent="-457200" algn="l">
              <a:buFont typeface="Arial" panose="020B0604020202020204" pitchFamily="34" charset="0"/>
              <a:buChar char="•"/>
            </a:pPr>
            <a:r>
              <a:rPr lang="en-GB" sz="2800" dirty="0"/>
              <a:t>Priority Queue</a:t>
            </a:r>
          </a:p>
        </p:txBody>
      </p:sp>
    </p:spTree>
    <p:extLst>
      <p:ext uri="{BB962C8B-B14F-4D97-AF65-F5344CB8AC3E}">
        <p14:creationId xmlns:p14="http://schemas.microsoft.com/office/powerpoint/2010/main" val="2301673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61582-8488-8F9F-29C0-258120D129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A3416F-878F-6F2C-4502-73555F6D866F}"/>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ED3E6AA5-B66C-CDAD-43B4-BF104986684D}"/>
              </a:ext>
            </a:extLst>
          </p:cNvPr>
          <p:cNvSpPr>
            <a:spLocks noGrp="1"/>
          </p:cNvSpPr>
          <p:nvPr>
            <p:ph type="subTitle" idx="1"/>
          </p:nvPr>
        </p:nvSpPr>
        <p:spPr>
          <a:xfrm>
            <a:off x="885371" y="1607280"/>
            <a:ext cx="10697504" cy="1353694"/>
          </a:xfrm>
        </p:spPr>
        <p:txBody>
          <a:bodyPr>
            <a:normAutofit/>
          </a:bodyPr>
          <a:lstStyle/>
          <a:p>
            <a:r>
              <a:rPr lang="en-GB" sz="2800" b="1" dirty="0"/>
              <a:t>Simple</a:t>
            </a:r>
            <a:r>
              <a:rPr lang="en-GB" sz="2800" dirty="0"/>
              <a:t> </a:t>
            </a:r>
            <a:r>
              <a:rPr lang="en-GB" sz="2800" b="1" dirty="0"/>
              <a:t>Queue</a:t>
            </a:r>
          </a:p>
          <a:p>
            <a:pPr algn="l"/>
            <a:r>
              <a:rPr lang="en-GB" b="1" dirty="0"/>
              <a:t>Definition: </a:t>
            </a:r>
            <a:r>
              <a:rPr lang="en-GB" dirty="0"/>
              <a:t>a linear FIFO (First-In-First-Out) structure: elements are inserted at the rear and removed from the front.</a:t>
            </a:r>
          </a:p>
          <a:p>
            <a:endParaRPr lang="en-GB" sz="2800" dirty="0"/>
          </a:p>
        </p:txBody>
      </p:sp>
      <p:sp>
        <p:nvSpPr>
          <p:cNvPr id="3" name="TextBox 2">
            <a:extLst>
              <a:ext uri="{FF2B5EF4-FFF2-40B4-BE49-F238E27FC236}">
                <a16:creationId xmlns:a16="http://schemas.microsoft.com/office/drawing/2014/main" id="{FCE6CDB1-03FC-D458-F32B-1F651861DDC0}"/>
              </a:ext>
            </a:extLst>
          </p:cNvPr>
          <p:cNvSpPr txBox="1"/>
          <p:nvPr/>
        </p:nvSpPr>
        <p:spPr>
          <a:xfrm>
            <a:off x="5945156" y="6345449"/>
            <a:ext cx="455643" cy="369332"/>
          </a:xfrm>
          <a:prstGeom prst="rect">
            <a:avLst/>
          </a:prstGeom>
          <a:noFill/>
        </p:spPr>
        <p:txBody>
          <a:bodyPr wrap="square" rtlCol="0">
            <a:spAutoFit/>
          </a:bodyPr>
          <a:lstStyle/>
          <a:p>
            <a:r>
              <a:rPr lang="en-US" dirty="0"/>
              <a:t>32</a:t>
            </a:r>
          </a:p>
        </p:txBody>
      </p:sp>
      <p:sp>
        <p:nvSpPr>
          <p:cNvPr id="8" name="Subtitle 2">
            <a:extLst>
              <a:ext uri="{FF2B5EF4-FFF2-40B4-BE49-F238E27FC236}">
                <a16:creationId xmlns:a16="http://schemas.microsoft.com/office/drawing/2014/main" id="{D9DA0B8E-1CC1-1731-6F7E-5F124D0DE95D}"/>
              </a:ext>
            </a:extLst>
          </p:cNvPr>
          <p:cNvSpPr txBox="1">
            <a:spLocks/>
          </p:cNvSpPr>
          <p:nvPr/>
        </p:nvSpPr>
        <p:spPr>
          <a:xfrm>
            <a:off x="786711" y="2960974"/>
            <a:ext cx="4435841" cy="3384475"/>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6200" b="1" dirty="0"/>
              <a:t>Core Operation</a:t>
            </a:r>
          </a:p>
          <a:p>
            <a:pPr algn="l"/>
            <a:r>
              <a:rPr lang="en-GB" sz="6200" dirty="0"/>
              <a:t>Enqueue(x) — add at rear</a:t>
            </a:r>
          </a:p>
          <a:p>
            <a:pPr algn="l"/>
            <a:r>
              <a:rPr lang="en-GB" sz="6200" dirty="0"/>
              <a:t>Dequeue() — remove from front</a:t>
            </a:r>
          </a:p>
          <a:p>
            <a:pPr algn="l"/>
            <a:r>
              <a:rPr lang="en-GB" sz="6200" dirty="0"/>
              <a:t>Peek() / Front() — view front without removing</a:t>
            </a:r>
          </a:p>
          <a:p>
            <a:pPr algn="l"/>
            <a:endParaRPr lang="en-GB" sz="6200" dirty="0"/>
          </a:p>
          <a:p>
            <a:pPr algn="l"/>
            <a:r>
              <a:rPr lang="en-GB" sz="6200" dirty="0"/>
              <a:t>Example: Ticket Counter People waiting in line for tickets or boarding a bus. The first one in line gets the service first.</a:t>
            </a:r>
          </a:p>
          <a:p>
            <a:pPr algn="l"/>
            <a:endParaRPr lang="en-GB" sz="6200" dirty="0"/>
          </a:p>
          <a:p>
            <a:pPr algn="l"/>
            <a:endParaRPr lang="en-GB" sz="1800" b="1" dirty="0"/>
          </a:p>
        </p:txBody>
      </p:sp>
      <p:pic>
        <p:nvPicPr>
          <p:cNvPr id="1026" name="Picture 2" descr="Queue Data Structure : A Comprehensive Guide | by @Harsh | Medium">
            <a:extLst>
              <a:ext uri="{FF2B5EF4-FFF2-40B4-BE49-F238E27FC236}">
                <a16:creationId xmlns:a16="http://schemas.microsoft.com/office/drawing/2014/main" id="{77856A10-4528-0726-E5FA-1C2A8DDFC7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2552" y="2610351"/>
            <a:ext cx="6810463" cy="340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554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8CD88-7C98-4202-C1DB-499604054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33D8B-FCEF-8B7F-8625-A087FAB37045}"/>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DB536FD0-3725-4020-98DF-AED436F4F3D6}"/>
              </a:ext>
            </a:extLst>
          </p:cNvPr>
          <p:cNvSpPr>
            <a:spLocks noGrp="1"/>
          </p:cNvSpPr>
          <p:nvPr>
            <p:ph type="subTitle" idx="1"/>
          </p:nvPr>
        </p:nvSpPr>
        <p:spPr>
          <a:xfrm>
            <a:off x="885371" y="1607280"/>
            <a:ext cx="10697504" cy="1353694"/>
          </a:xfrm>
        </p:spPr>
        <p:txBody>
          <a:bodyPr>
            <a:normAutofit fontScale="92500" lnSpcReduction="20000"/>
          </a:bodyPr>
          <a:lstStyle/>
          <a:p>
            <a:r>
              <a:rPr lang="en-GB" sz="2600" b="1" dirty="0"/>
              <a:t>Circular Queue</a:t>
            </a:r>
          </a:p>
          <a:p>
            <a:pPr algn="l"/>
            <a:r>
              <a:rPr lang="en-GB" sz="2800" b="1" dirty="0"/>
              <a:t>Definition: </a:t>
            </a:r>
            <a:r>
              <a:rPr lang="en-GB" sz="2600" dirty="0"/>
              <a:t>Circular Queue is just a variation of the linear queue in which front and rear-end are connected to each other to optimize the space wastage of the Linear queue and make it efficient.</a:t>
            </a:r>
          </a:p>
          <a:p>
            <a:pPr algn="l"/>
            <a:endParaRPr lang="en-GB" dirty="0"/>
          </a:p>
        </p:txBody>
      </p:sp>
      <p:sp>
        <p:nvSpPr>
          <p:cNvPr id="3" name="TextBox 2">
            <a:extLst>
              <a:ext uri="{FF2B5EF4-FFF2-40B4-BE49-F238E27FC236}">
                <a16:creationId xmlns:a16="http://schemas.microsoft.com/office/drawing/2014/main" id="{88AB7805-43CE-D00F-9B10-8AA0FD5E019A}"/>
              </a:ext>
            </a:extLst>
          </p:cNvPr>
          <p:cNvSpPr txBox="1"/>
          <p:nvPr/>
        </p:nvSpPr>
        <p:spPr>
          <a:xfrm>
            <a:off x="5945156" y="6345449"/>
            <a:ext cx="455643" cy="369332"/>
          </a:xfrm>
          <a:prstGeom prst="rect">
            <a:avLst/>
          </a:prstGeom>
          <a:noFill/>
        </p:spPr>
        <p:txBody>
          <a:bodyPr wrap="square" rtlCol="0">
            <a:spAutoFit/>
          </a:bodyPr>
          <a:lstStyle/>
          <a:p>
            <a:r>
              <a:rPr lang="en-US" dirty="0"/>
              <a:t>33</a:t>
            </a:r>
          </a:p>
        </p:txBody>
      </p:sp>
      <p:pic>
        <p:nvPicPr>
          <p:cNvPr id="9218" name="Picture 2">
            <a:extLst>
              <a:ext uri="{FF2B5EF4-FFF2-40B4-BE49-F238E27FC236}">
                <a16:creationId xmlns:a16="http://schemas.microsoft.com/office/drawing/2014/main" id="{D9C69019-6644-C3F6-C21D-847DD10D3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184" y="2729875"/>
            <a:ext cx="2762250" cy="2867025"/>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BE81A708-F64D-199D-B19B-BD3470A717B5}"/>
              </a:ext>
            </a:extLst>
          </p:cNvPr>
          <p:cNvSpPr txBox="1">
            <a:spLocks/>
          </p:cNvSpPr>
          <p:nvPr/>
        </p:nvSpPr>
        <p:spPr>
          <a:xfrm>
            <a:off x="885371" y="3204148"/>
            <a:ext cx="4930813" cy="239275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b="1" dirty="0"/>
              <a:t>Why:</a:t>
            </a:r>
            <a:endParaRPr lang="en-GB" dirty="0"/>
          </a:p>
          <a:p>
            <a:pPr algn="just"/>
            <a:r>
              <a:rPr lang="en-GB" dirty="0"/>
              <a:t>In a normal queue, once the queue becomes full, we cannot insert the next element even if there is a space in front of the queue. But using a circular queue, we can use the space to insert elements.</a:t>
            </a:r>
          </a:p>
          <a:p>
            <a:pPr algn="just"/>
            <a:endParaRPr lang="en-GB" dirty="0"/>
          </a:p>
        </p:txBody>
      </p:sp>
      <p:pic>
        <p:nvPicPr>
          <p:cNvPr id="16386" name="Picture 2" descr="Round black table with chairs hi-res stock photography and images - Page 7  - Alamy">
            <a:extLst>
              <a:ext uri="{FF2B5EF4-FFF2-40B4-BE49-F238E27FC236}">
                <a16:creationId xmlns:a16="http://schemas.microsoft.com/office/drawing/2014/main" id="{181D01E9-4A93-B153-F945-795F67C417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07"/>
          <a:stretch>
            <a:fillRect/>
          </a:stretch>
        </p:blipFill>
        <p:spPr bwMode="auto">
          <a:xfrm>
            <a:off x="8797845" y="2960974"/>
            <a:ext cx="2565619" cy="25566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4DE60F68-0CEA-C79C-B04A-7E5889856AF8}"/>
                  </a:ext>
                </a:extLst>
              </p14:cNvPr>
              <p14:cNvContentPartPr/>
              <p14:nvPr/>
            </p14:nvContentPartPr>
            <p14:xfrm>
              <a:off x="10799429" y="2932448"/>
              <a:ext cx="42120" cy="146160"/>
            </p14:xfrm>
          </p:contentPart>
        </mc:Choice>
        <mc:Fallback xmlns="">
          <p:pic>
            <p:nvPicPr>
              <p:cNvPr id="5" name="Ink 4">
                <a:extLst>
                  <a:ext uri="{FF2B5EF4-FFF2-40B4-BE49-F238E27FC236}">
                    <a16:creationId xmlns:a16="http://schemas.microsoft.com/office/drawing/2014/main" id="{4DE60F68-0CEA-C79C-B04A-7E5889856AF8}"/>
                  </a:ext>
                </a:extLst>
              </p:cNvPr>
              <p:cNvPicPr/>
              <p:nvPr/>
            </p:nvPicPr>
            <p:blipFill>
              <a:blip r:embed="rId5"/>
              <a:stretch>
                <a:fillRect/>
              </a:stretch>
            </p:blipFill>
            <p:spPr>
              <a:xfrm>
                <a:off x="10793309" y="2926328"/>
                <a:ext cx="543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4AED56E4-5CF9-F822-083E-30955C0D547B}"/>
                  </a:ext>
                </a:extLst>
              </p14:cNvPr>
              <p14:cNvContentPartPr/>
              <p14:nvPr/>
            </p14:nvContentPartPr>
            <p14:xfrm>
              <a:off x="11160869" y="3724808"/>
              <a:ext cx="165960" cy="231120"/>
            </p14:xfrm>
          </p:contentPart>
        </mc:Choice>
        <mc:Fallback xmlns="">
          <p:pic>
            <p:nvPicPr>
              <p:cNvPr id="9" name="Ink 8">
                <a:extLst>
                  <a:ext uri="{FF2B5EF4-FFF2-40B4-BE49-F238E27FC236}">
                    <a16:creationId xmlns:a16="http://schemas.microsoft.com/office/drawing/2014/main" id="{4AED56E4-5CF9-F822-083E-30955C0D547B}"/>
                  </a:ext>
                </a:extLst>
              </p:cNvPr>
              <p:cNvPicPr/>
              <p:nvPr/>
            </p:nvPicPr>
            <p:blipFill>
              <a:blip r:embed="rId7"/>
              <a:stretch>
                <a:fillRect/>
              </a:stretch>
            </p:blipFill>
            <p:spPr>
              <a:xfrm>
                <a:off x="11154749" y="3718688"/>
                <a:ext cx="178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2CCB4D5-8364-7C35-E04B-0B7F9B348EC5}"/>
                  </a:ext>
                </a:extLst>
              </p14:cNvPr>
              <p14:cNvContentPartPr/>
              <p14:nvPr/>
            </p14:nvContentPartPr>
            <p14:xfrm>
              <a:off x="11129189" y="4703288"/>
              <a:ext cx="224280" cy="275400"/>
            </p14:xfrm>
          </p:contentPart>
        </mc:Choice>
        <mc:Fallback xmlns="">
          <p:pic>
            <p:nvPicPr>
              <p:cNvPr id="11" name="Ink 10">
                <a:extLst>
                  <a:ext uri="{FF2B5EF4-FFF2-40B4-BE49-F238E27FC236}">
                    <a16:creationId xmlns:a16="http://schemas.microsoft.com/office/drawing/2014/main" id="{92CCB4D5-8364-7C35-E04B-0B7F9B348EC5}"/>
                  </a:ext>
                </a:extLst>
              </p:cNvPr>
              <p:cNvPicPr/>
              <p:nvPr/>
            </p:nvPicPr>
            <p:blipFill>
              <a:blip r:embed="rId9"/>
              <a:stretch>
                <a:fillRect/>
              </a:stretch>
            </p:blipFill>
            <p:spPr>
              <a:xfrm>
                <a:off x="11123069" y="4697168"/>
                <a:ext cx="236520" cy="287640"/>
              </a:xfrm>
              <a:prstGeom prst="rect">
                <a:avLst/>
              </a:prstGeom>
            </p:spPr>
          </p:pic>
        </mc:Fallback>
      </mc:AlternateContent>
      <p:grpSp>
        <p:nvGrpSpPr>
          <p:cNvPr id="14" name="Group 13">
            <a:extLst>
              <a:ext uri="{FF2B5EF4-FFF2-40B4-BE49-F238E27FC236}">
                <a16:creationId xmlns:a16="http://schemas.microsoft.com/office/drawing/2014/main" id="{DF42F956-FF40-8D35-7FF2-D152B7670FF0}"/>
              </a:ext>
            </a:extLst>
          </p:cNvPr>
          <p:cNvGrpSpPr/>
          <p:nvPr/>
        </p:nvGrpSpPr>
        <p:grpSpPr>
          <a:xfrm>
            <a:off x="10374269" y="5391608"/>
            <a:ext cx="126000" cy="134280"/>
            <a:chOff x="10374269" y="5391608"/>
            <a:chExt cx="126000" cy="13428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8D6D5001-27F9-6C73-7A95-71881AAB7E33}"/>
                    </a:ext>
                  </a:extLst>
                </p14:cNvPr>
                <p14:cNvContentPartPr/>
                <p14:nvPr/>
              </p14:nvContentPartPr>
              <p14:xfrm>
                <a:off x="10374269" y="5391608"/>
                <a:ext cx="96840" cy="111240"/>
              </p14:xfrm>
            </p:contentPart>
          </mc:Choice>
          <mc:Fallback xmlns="">
            <p:pic>
              <p:nvPicPr>
                <p:cNvPr id="12" name="Ink 11">
                  <a:extLst>
                    <a:ext uri="{FF2B5EF4-FFF2-40B4-BE49-F238E27FC236}">
                      <a16:creationId xmlns:a16="http://schemas.microsoft.com/office/drawing/2014/main" id="{8D6D5001-27F9-6C73-7A95-71881AAB7E33}"/>
                    </a:ext>
                  </a:extLst>
                </p:cNvPr>
                <p:cNvPicPr/>
                <p:nvPr/>
              </p:nvPicPr>
              <p:blipFill>
                <a:blip r:embed="rId11"/>
                <a:stretch>
                  <a:fillRect/>
                </a:stretch>
              </p:blipFill>
              <p:spPr>
                <a:xfrm>
                  <a:off x="10368149" y="5385488"/>
                  <a:ext cx="1090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A3ED1BBB-34E4-D072-7430-37B8894DAB3E}"/>
                    </a:ext>
                  </a:extLst>
                </p14:cNvPr>
                <p14:cNvContentPartPr/>
                <p14:nvPr/>
              </p14:nvContentPartPr>
              <p14:xfrm>
                <a:off x="10421069" y="5439128"/>
                <a:ext cx="79200" cy="86760"/>
              </p14:xfrm>
            </p:contentPart>
          </mc:Choice>
          <mc:Fallback xmlns="">
            <p:pic>
              <p:nvPicPr>
                <p:cNvPr id="13" name="Ink 12">
                  <a:extLst>
                    <a:ext uri="{FF2B5EF4-FFF2-40B4-BE49-F238E27FC236}">
                      <a16:creationId xmlns:a16="http://schemas.microsoft.com/office/drawing/2014/main" id="{A3ED1BBB-34E4-D072-7430-37B8894DAB3E}"/>
                    </a:ext>
                  </a:extLst>
                </p:cNvPr>
                <p:cNvPicPr/>
                <p:nvPr/>
              </p:nvPicPr>
              <p:blipFill>
                <a:blip r:embed="rId13"/>
                <a:stretch>
                  <a:fillRect/>
                </a:stretch>
              </p:blipFill>
              <p:spPr>
                <a:xfrm>
                  <a:off x="10414949" y="5433008"/>
                  <a:ext cx="91440" cy="99000"/>
                </a:xfrm>
                <a:prstGeom prst="rect">
                  <a:avLst/>
                </a:prstGeom>
              </p:spPr>
            </p:pic>
          </mc:Fallback>
        </mc:AlternateContent>
      </p:grpSp>
      <p:grpSp>
        <p:nvGrpSpPr>
          <p:cNvPr id="17" name="Group 16">
            <a:extLst>
              <a:ext uri="{FF2B5EF4-FFF2-40B4-BE49-F238E27FC236}">
                <a16:creationId xmlns:a16="http://schemas.microsoft.com/office/drawing/2014/main" id="{1C126AD4-7BF5-5876-8406-BEE34F8BC55D}"/>
              </a:ext>
            </a:extLst>
          </p:cNvPr>
          <p:cNvGrpSpPr/>
          <p:nvPr/>
        </p:nvGrpSpPr>
        <p:grpSpPr>
          <a:xfrm>
            <a:off x="9001589" y="5218088"/>
            <a:ext cx="209520" cy="201960"/>
            <a:chOff x="9001589" y="5218088"/>
            <a:chExt cx="209520" cy="20196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465447A6-A52C-BA65-666F-DEBC36DC01B3}"/>
                    </a:ext>
                  </a:extLst>
                </p14:cNvPr>
                <p14:cNvContentPartPr/>
                <p14:nvPr/>
              </p14:nvContentPartPr>
              <p14:xfrm>
                <a:off x="9001589" y="5318168"/>
                <a:ext cx="144720" cy="101880"/>
              </p14:xfrm>
            </p:contentPart>
          </mc:Choice>
          <mc:Fallback xmlns="">
            <p:pic>
              <p:nvPicPr>
                <p:cNvPr id="15" name="Ink 14">
                  <a:extLst>
                    <a:ext uri="{FF2B5EF4-FFF2-40B4-BE49-F238E27FC236}">
                      <a16:creationId xmlns:a16="http://schemas.microsoft.com/office/drawing/2014/main" id="{465447A6-A52C-BA65-666F-DEBC36DC01B3}"/>
                    </a:ext>
                  </a:extLst>
                </p:cNvPr>
                <p:cNvPicPr/>
                <p:nvPr/>
              </p:nvPicPr>
              <p:blipFill>
                <a:blip r:embed="rId15"/>
                <a:stretch>
                  <a:fillRect/>
                </a:stretch>
              </p:blipFill>
              <p:spPr>
                <a:xfrm>
                  <a:off x="8995469" y="5312048"/>
                  <a:ext cx="1569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D68CF070-3DF2-5B58-41A1-6C54CC5369AD}"/>
                    </a:ext>
                  </a:extLst>
                </p14:cNvPr>
                <p14:cNvContentPartPr/>
                <p14:nvPr/>
              </p14:nvContentPartPr>
              <p14:xfrm>
                <a:off x="9001589" y="5218088"/>
                <a:ext cx="209520" cy="110520"/>
              </p14:xfrm>
            </p:contentPart>
          </mc:Choice>
          <mc:Fallback xmlns="">
            <p:pic>
              <p:nvPicPr>
                <p:cNvPr id="16" name="Ink 15">
                  <a:extLst>
                    <a:ext uri="{FF2B5EF4-FFF2-40B4-BE49-F238E27FC236}">
                      <a16:creationId xmlns:a16="http://schemas.microsoft.com/office/drawing/2014/main" id="{D68CF070-3DF2-5B58-41A1-6C54CC5369AD}"/>
                    </a:ext>
                  </a:extLst>
                </p:cNvPr>
                <p:cNvPicPr/>
                <p:nvPr/>
              </p:nvPicPr>
              <p:blipFill>
                <a:blip r:embed="rId17"/>
                <a:stretch>
                  <a:fillRect/>
                </a:stretch>
              </p:blipFill>
              <p:spPr>
                <a:xfrm>
                  <a:off x="8995469" y="5211968"/>
                  <a:ext cx="22176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12DE4ED-DD36-2A32-E7B1-5379F32F0124}"/>
                  </a:ext>
                </a:extLst>
              </p14:cNvPr>
              <p14:cNvContentPartPr/>
              <p14:nvPr/>
            </p14:nvContentPartPr>
            <p14:xfrm>
              <a:off x="8891429" y="3752168"/>
              <a:ext cx="85680" cy="195840"/>
            </p14:xfrm>
          </p:contentPart>
        </mc:Choice>
        <mc:Fallback xmlns="">
          <p:pic>
            <p:nvPicPr>
              <p:cNvPr id="18" name="Ink 17">
                <a:extLst>
                  <a:ext uri="{FF2B5EF4-FFF2-40B4-BE49-F238E27FC236}">
                    <a16:creationId xmlns:a16="http://schemas.microsoft.com/office/drawing/2014/main" id="{A12DE4ED-DD36-2A32-E7B1-5379F32F0124}"/>
                  </a:ext>
                </a:extLst>
              </p:cNvPr>
              <p:cNvPicPr/>
              <p:nvPr/>
            </p:nvPicPr>
            <p:blipFill>
              <a:blip r:embed="rId19"/>
              <a:stretch>
                <a:fillRect/>
              </a:stretch>
            </p:blipFill>
            <p:spPr>
              <a:xfrm>
                <a:off x="8885309" y="3746048"/>
                <a:ext cx="97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41E61DDF-643A-9E7C-0F8D-102388C7B92A}"/>
                  </a:ext>
                </a:extLst>
              </p14:cNvPr>
              <p14:cNvContentPartPr/>
              <p14:nvPr/>
            </p14:nvContentPartPr>
            <p14:xfrm>
              <a:off x="9064949" y="3181568"/>
              <a:ext cx="110520" cy="130680"/>
            </p14:xfrm>
          </p:contentPart>
        </mc:Choice>
        <mc:Fallback xmlns="">
          <p:pic>
            <p:nvPicPr>
              <p:cNvPr id="20" name="Ink 19">
                <a:extLst>
                  <a:ext uri="{FF2B5EF4-FFF2-40B4-BE49-F238E27FC236}">
                    <a16:creationId xmlns:a16="http://schemas.microsoft.com/office/drawing/2014/main" id="{41E61DDF-643A-9E7C-0F8D-102388C7B92A}"/>
                  </a:ext>
                </a:extLst>
              </p:cNvPr>
              <p:cNvPicPr/>
              <p:nvPr/>
            </p:nvPicPr>
            <p:blipFill>
              <a:blip r:embed="rId21"/>
              <a:stretch>
                <a:fillRect/>
              </a:stretch>
            </p:blipFill>
            <p:spPr>
              <a:xfrm>
                <a:off x="9058829" y="3175448"/>
                <a:ext cx="1227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72E5D8C-2679-030C-5722-BF505B9E6499}"/>
                  </a:ext>
                </a:extLst>
              </p14:cNvPr>
              <p14:cNvContentPartPr/>
              <p14:nvPr/>
            </p14:nvContentPartPr>
            <p14:xfrm>
              <a:off x="9641309" y="2999408"/>
              <a:ext cx="154440" cy="91440"/>
            </p14:xfrm>
          </p:contentPart>
        </mc:Choice>
        <mc:Fallback xmlns="">
          <p:pic>
            <p:nvPicPr>
              <p:cNvPr id="21" name="Ink 20">
                <a:extLst>
                  <a:ext uri="{FF2B5EF4-FFF2-40B4-BE49-F238E27FC236}">
                    <a16:creationId xmlns:a16="http://schemas.microsoft.com/office/drawing/2014/main" id="{572E5D8C-2679-030C-5722-BF505B9E6499}"/>
                  </a:ext>
                </a:extLst>
              </p:cNvPr>
              <p:cNvPicPr/>
              <p:nvPr/>
            </p:nvPicPr>
            <p:blipFill>
              <a:blip r:embed="rId23"/>
              <a:stretch>
                <a:fillRect/>
              </a:stretch>
            </p:blipFill>
            <p:spPr>
              <a:xfrm>
                <a:off x="9635189" y="2993288"/>
                <a:ext cx="166680" cy="103680"/>
              </a:xfrm>
              <a:prstGeom prst="rect">
                <a:avLst/>
              </a:prstGeom>
            </p:spPr>
          </p:pic>
        </mc:Fallback>
      </mc:AlternateContent>
      <p:grpSp>
        <p:nvGrpSpPr>
          <p:cNvPr id="25" name="Group 24">
            <a:extLst>
              <a:ext uri="{FF2B5EF4-FFF2-40B4-BE49-F238E27FC236}">
                <a16:creationId xmlns:a16="http://schemas.microsoft.com/office/drawing/2014/main" id="{8F19B804-DFBE-818D-AF10-C2D25AF5ED6C}"/>
              </a:ext>
            </a:extLst>
          </p:cNvPr>
          <p:cNvGrpSpPr/>
          <p:nvPr/>
        </p:nvGrpSpPr>
        <p:grpSpPr>
          <a:xfrm>
            <a:off x="11004269" y="2743808"/>
            <a:ext cx="317520" cy="409320"/>
            <a:chOff x="11004269" y="2743808"/>
            <a:chExt cx="317520" cy="409320"/>
          </a:xfrm>
        </p:grpSpPr>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D5F8D31E-E231-AD97-DAFF-A5BDC163C5AA}"/>
                    </a:ext>
                  </a:extLst>
                </p14:cNvPr>
                <p14:cNvContentPartPr/>
                <p14:nvPr/>
              </p14:nvContentPartPr>
              <p14:xfrm>
                <a:off x="11004269" y="2887448"/>
                <a:ext cx="122760" cy="265680"/>
              </p14:xfrm>
            </p:contentPart>
          </mc:Choice>
          <mc:Fallback xmlns="">
            <p:pic>
              <p:nvPicPr>
                <p:cNvPr id="22" name="Ink 21">
                  <a:extLst>
                    <a:ext uri="{FF2B5EF4-FFF2-40B4-BE49-F238E27FC236}">
                      <a16:creationId xmlns:a16="http://schemas.microsoft.com/office/drawing/2014/main" id="{D5F8D31E-E231-AD97-DAFF-A5BDC163C5AA}"/>
                    </a:ext>
                  </a:extLst>
                </p:cNvPr>
                <p:cNvPicPr/>
                <p:nvPr/>
              </p:nvPicPr>
              <p:blipFill>
                <a:blip r:embed="rId25"/>
                <a:stretch>
                  <a:fillRect/>
                </a:stretch>
              </p:blipFill>
              <p:spPr>
                <a:xfrm>
                  <a:off x="10998149" y="2881328"/>
                  <a:ext cx="135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A7D83A81-33E6-B17B-C964-6A40D15DDB5B}"/>
                    </a:ext>
                  </a:extLst>
                </p14:cNvPr>
                <p14:cNvContentPartPr/>
                <p14:nvPr/>
              </p14:nvContentPartPr>
              <p14:xfrm>
                <a:off x="11035589" y="2743808"/>
                <a:ext cx="286200" cy="203400"/>
              </p14:xfrm>
            </p:contentPart>
          </mc:Choice>
          <mc:Fallback xmlns="">
            <p:pic>
              <p:nvPicPr>
                <p:cNvPr id="23" name="Ink 22">
                  <a:extLst>
                    <a:ext uri="{FF2B5EF4-FFF2-40B4-BE49-F238E27FC236}">
                      <a16:creationId xmlns:a16="http://schemas.microsoft.com/office/drawing/2014/main" id="{A7D83A81-33E6-B17B-C964-6A40D15DDB5B}"/>
                    </a:ext>
                  </a:extLst>
                </p:cNvPr>
                <p:cNvPicPr/>
                <p:nvPr/>
              </p:nvPicPr>
              <p:blipFill>
                <a:blip r:embed="rId27"/>
                <a:stretch>
                  <a:fillRect/>
                </a:stretch>
              </p:blipFill>
              <p:spPr>
                <a:xfrm>
                  <a:off x="11029469" y="2737688"/>
                  <a:ext cx="298440" cy="215640"/>
                </a:xfrm>
                <a:prstGeom prst="rect">
                  <a:avLst/>
                </a:prstGeom>
              </p:spPr>
            </p:pic>
          </mc:Fallback>
        </mc:AlternateContent>
      </p:grpSp>
      <p:grpSp>
        <p:nvGrpSpPr>
          <p:cNvPr id="29" name="Group 28">
            <a:extLst>
              <a:ext uri="{FF2B5EF4-FFF2-40B4-BE49-F238E27FC236}">
                <a16:creationId xmlns:a16="http://schemas.microsoft.com/office/drawing/2014/main" id="{B4827520-CBE5-AD01-5BAE-821D1617A682}"/>
              </a:ext>
            </a:extLst>
          </p:cNvPr>
          <p:cNvGrpSpPr/>
          <p:nvPr/>
        </p:nvGrpSpPr>
        <p:grpSpPr>
          <a:xfrm>
            <a:off x="11278229" y="2411528"/>
            <a:ext cx="224640" cy="236880"/>
            <a:chOff x="11278229" y="2411528"/>
            <a:chExt cx="224640" cy="23688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14BB6170-342F-E36D-AC7E-2465698AFE3A}"/>
                    </a:ext>
                  </a:extLst>
                </p14:cNvPr>
                <p14:cNvContentPartPr/>
                <p14:nvPr/>
              </p14:nvContentPartPr>
              <p14:xfrm>
                <a:off x="11278229" y="2411528"/>
                <a:ext cx="224640" cy="236880"/>
              </p14:xfrm>
            </p:contentPart>
          </mc:Choice>
          <mc:Fallback xmlns="">
            <p:pic>
              <p:nvPicPr>
                <p:cNvPr id="24" name="Ink 23">
                  <a:extLst>
                    <a:ext uri="{FF2B5EF4-FFF2-40B4-BE49-F238E27FC236}">
                      <a16:creationId xmlns:a16="http://schemas.microsoft.com/office/drawing/2014/main" id="{14BB6170-342F-E36D-AC7E-2465698AFE3A}"/>
                    </a:ext>
                  </a:extLst>
                </p:cNvPr>
                <p:cNvPicPr/>
                <p:nvPr/>
              </p:nvPicPr>
              <p:blipFill>
                <a:blip r:embed="rId29"/>
                <a:stretch>
                  <a:fillRect/>
                </a:stretch>
              </p:blipFill>
              <p:spPr>
                <a:xfrm>
                  <a:off x="11272109" y="2405408"/>
                  <a:ext cx="2368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2626D94D-8EBA-55F7-9994-8E22ACAF21F0}"/>
                    </a:ext>
                  </a:extLst>
                </p14:cNvPr>
                <p14:cNvContentPartPr/>
                <p14:nvPr/>
              </p14:nvContentPartPr>
              <p14:xfrm>
                <a:off x="11398469" y="2468408"/>
                <a:ext cx="103320" cy="85680"/>
              </p14:xfrm>
            </p:contentPart>
          </mc:Choice>
          <mc:Fallback xmlns="">
            <p:pic>
              <p:nvPicPr>
                <p:cNvPr id="26" name="Ink 25">
                  <a:extLst>
                    <a:ext uri="{FF2B5EF4-FFF2-40B4-BE49-F238E27FC236}">
                      <a16:creationId xmlns:a16="http://schemas.microsoft.com/office/drawing/2014/main" id="{2626D94D-8EBA-55F7-9994-8E22ACAF21F0}"/>
                    </a:ext>
                  </a:extLst>
                </p:cNvPr>
                <p:cNvPicPr/>
                <p:nvPr/>
              </p:nvPicPr>
              <p:blipFill>
                <a:blip r:embed="rId31"/>
                <a:stretch>
                  <a:fillRect/>
                </a:stretch>
              </p:blipFill>
              <p:spPr>
                <a:xfrm>
                  <a:off x="11392349" y="2462288"/>
                  <a:ext cx="1155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7A9BB1AA-3AC1-09D6-F5CD-6EC4F4BF72FD}"/>
                    </a:ext>
                  </a:extLst>
                </p14:cNvPr>
                <p14:cNvContentPartPr/>
                <p14:nvPr/>
              </p14:nvContentPartPr>
              <p14:xfrm>
                <a:off x="11382989" y="2559848"/>
                <a:ext cx="33120" cy="41760"/>
              </p14:xfrm>
            </p:contentPart>
          </mc:Choice>
          <mc:Fallback xmlns="">
            <p:pic>
              <p:nvPicPr>
                <p:cNvPr id="28" name="Ink 27">
                  <a:extLst>
                    <a:ext uri="{FF2B5EF4-FFF2-40B4-BE49-F238E27FC236}">
                      <a16:creationId xmlns:a16="http://schemas.microsoft.com/office/drawing/2014/main" id="{7A9BB1AA-3AC1-09D6-F5CD-6EC4F4BF72FD}"/>
                    </a:ext>
                  </a:extLst>
                </p:cNvPr>
                <p:cNvPicPr/>
                <p:nvPr/>
              </p:nvPicPr>
              <p:blipFill>
                <a:blip r:embed="rId33"/>
                <a:stretch>
                  <a:fillRect/>
                </a:stretch>
              </p:blipFill>
              <p:spPr>
                <a:xfrm>
                  <a:off x="11376869" y="2553728"/>
                  <a:ext cx="45360" cy="54000"/>
                </a:xfrm>
                <a:prstGeom prst="rect">
                  <a:avLst/>
                </a:prstGeom>
              </p:spPr>
            </p:pic>
          </mc:Fallback>
        </mc:AlternateContent>
      </p:grpSp>
      <p:grpSp>
        <p:nvGrpSpPr>
          <p:cNvPr id="32" name="Group 31">
            <a:extLst>
              <a:ext uri="{FF2B5EF4-FFF2-40B4-BE49-F238E27FC236}">
                <a16:creationId xmlns:a16="http://schemas.microsoft.com/office/drawing/2014/main" id="{7EC8C04A-9C32-1729-1FF2-CFC753B2EEAB}"/>
              </a:ext>
            </a:extLst>
          </p:cNvPr>
          <p:cNvGrpSpPr/>
          <p:nvPr/>
        </p:nvGrpSpPr>
        <p:grpSpPr>
          <a:xfrm>
            <a:off x="9175109" y="2637968"/>
            <a:ext cx="363240" cy="326160"/>
            <a:chOff x="9175109" y="2637968"/>
            <a:chExt cx="363240" cy="326160"/>
          </a:xfrm>
        </p:grpSpPr>
        <mc:AlternateContent xmlns:mc="http://schemas.openxmlformats.org/markup-compatibility/2006" xmlns:p14="http://schemas.microsoft.com/office/powerpoint/2010/main">
          <mc:Choice Requires="p14">
            <p:contentPart p14:bwMode="auto" r:id="rId34">
              <p14:nvContentPartPr>
                <p14:cNvPr id="30" name="Ink 29">
                  <a:extLst>
                    <a:ext uri="{FF2B5EF4-FFF2-40B4-BE49-F238E27FC236}">
                      <a16:creationId xmlns:a16="http://schemas.microsoft.com/office/drawing/2014/main" id="{A16374C3-E412-F326-0429-6E3531454D91}"/>
                    </a:ext>
                  </a:extLst>
                </p14:cNvPr>
                <p14:cNvContentPartPr/>
                <p14:nvPr/>
              </p14:nvContentPartPr>
              <p14:xfrm>
                <a:off x="9237749" y="2775488"/>
                <a:ext cx="300600" cy="188640"/>
              </p14:xfrm>
            </p:contentPart>
          </mc:Choice>
          <mc:Fallback xmlns="">
            <p:pic>
              <p:nvPicPr>
                <p:cNvPr id="30" name="Ink 29">
                  <a:extLst>
                    <a:ext uri="{FF2B5EF4-FFF2-40B4-BE49-F238E27FC236}">
                      <a16:creationId xmlns:a16="http://schemas.microsoft.com/office/drawing/2014/main" id="{A16374C3-E412-F326-0429-6E3531454D91}"/>
                    </a:ext>
                  </a:extLst>
                </p:cNvPr>
                <p:cNvPicPr/>
                <p:nvPr/>
              </p:nvPicPr>
              <p:blipFill>
                <a:blip r:embed="rId35"/>
                <a:stretch>
                  <a:fillRect/>
                </a:stretch>
              </p:blipFill>
              <p:spPr>
                <a:xfrm>
                  <a:off x="9231629" y="2769368"/>
                  <a:ext cx="3128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1" name="Ink 30">
                  <a:extLst>
                    <a:ext uri="{FF2B5EF4-FFF2-40B4-BE49-F238E27FC236}">
                      <a16:creationId xmlns:a16="http://schemas.microsoft.com/office/drawing/2014/main" id="{90DDC833-07EA-2A4A-C953-66CAB645F446}"/>
                    </a:ext>
                  </a:extLst>
                </p14:cNvPr>
                <p14:cNvContentPartPr/>
                <p14:nvPr/>
              </p14:nvContentPartPr>
              <p14:xfrm>
                <a:off x="9175109" y="2637968"/>
                <a:ext cx="251280" cy="291600"/>
              </p14:xfrm>
            </p:contentPart>
          </mc:Choice>
          <mc:Fallback xmlns="">
            <p:pic>
              <p:nvPicPr>
                <p:cNvPr id="31" name="Ink 30">
                  <a:extLst>
                    <a:ext uri="{FF2B5EF4-FFF2-40B4-BE49-F238E27FC236}">
                      <a16:creationId xmlns:a16="http://schemas.microsoft.com/office/drawing/2014/main" id="{90DDC833-07EA-2A4A-C953-66CAB645F446}"/>
                    </a:ext>
                  </a:extLst>
                </p:cNvPr>
                <p:cNvPicPr/>
                <p:nvPr/>
              </p:nvPicPr>
              <p:blipFill>
                <a:blip r:embed="rId37"/>
                <a:stretch>
                  <a:fillRect/>
                </a:stretch>
              </p:blipFill>
              <p:spPr>
                <a:xfrm>
                  <a:off x="9168989" y="2631848"/>
                  <a:ext cx="263520" cy="303840"/>
                </a:xfrm>
                <a:prstGeom prst="rect">
                  <a:avLst/>
                </a:prstGeom>
              </p:spPr>
            </p:pic>
          </mc:Fallback>
        </mc:AlternateContent>
      </p:grpSp>
      <p:grpSp>
        <p:nvGrpSpPr>
          <p:cNvPr id="41" name="Group 40">
            <a:extLst>
              <a:ext uri="{FF2B5EF4-FFF2-40B4-BE49-F238E27FC236}">
                <a16:creationId xmlns:a16="http://schemas.microsoft.com/office/drawing/2014/main" id="{08C76898-4932-7229-6AD6-DEFD4AD2443E}"/>
              </a:ext>
            </a:extLst>
          </p:cNvPr>
          <p:cNvGrpSpPr/>
          <p:nvPr/>
        </p:nvGrpSpPr>
        <p:grpSpPr>
          <a:xfrm>
            <a:off x="8749229" y="2465168"/>
            <a:ext cx="262440" cy="327960"/>
            <a:chOff x="8749229" y="2465168"/>
            <a:chExt cx="262440" cy="327960"/>
          </a:xfrm>
        </p:grpSpPr>
        <mc:AlternateContent xmlns:mc="http://schemas.openxmlformats.org/markup-compatibility/2006" xmlns:p14="http://schemas.microsoft.com/office/powerpoint/2010/main">
          <mc:Choice Requires="p14">
            <p:contentPart p14:bwMode="auto" r:id="rId38">
              <p14:nvContentPartPr>
                <p14:cNvPr id="39" name="Ink 38">
                  <a:extLst>
                    <a:ext uri="{FF2B5EF4-FFF2-40B4-BE49-F238E27FC236}">
                      <a16:creationId xmlns:a16="http://schemas.microsoft.com/office/drawing/2014/main" id="{AC93F185-2CF7-E07A-D159-14371633279B}"/>
                    </a:ext>
                  </a:extLst>
                </p14:cNvPr>
                <p14:cNvContentPartPr/>
                <p14:nvPr/>
              </p14:nvContentPartPr>
              <p14:xfrm>
                <a:off x="8765069" y="2632568"/>
                <a:ext cx="126360" cy="160560"/>
              </p14:xfrm>
            </p:contentPart>
          </mc:Choice>
          <mc:Fallback xmlns="">
            <p:pic>
              <p:nvPicPr>
                <p:cNvPr id="39" name="Ink 38">
                  <a:extLst>
                    <a:ext uri="{FF2B5EF4-FFF2-40B4-BE49-F238E27FC236}">
                      <a16:creationId xmlns:a16="http://schemas.microsoft.com/office/drawing/2014/main" id="{AC93F185-2CF7-E07A-D159-14371633279B}"/>
                    </a:ext>
                  </a:extLst>
                </p:cNvPr>
                <p:cNvPicPr/>
                <p:nvPr/>
              </p:nvPicPr>
              <p:blipFill>
                <a:blip r:embed="rId39"/>
                <a:stretch>
                  <a:fillRect/>
                </a:stretch>
              </p:blipFill>
              <p:spPr>
                <a:xfrm>
                  <a:off x="8758949" y="2626448"/>
                  <a:ext cx="1386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Ink 39">
                  <a:extLst>
                    <a:ext uri="{FF2B5EF4-FFF2-40B4-BE49-F238E27FC236}">
                      <a16:creationId xmlns:a16="http://schemas.microsoft.com/office/drawing/2014/main" id="{B7D00019-EF64-A4D2-A0C0-DBEB6DDE164E}"/>
                    </a:ext>
                  </a:extLst>
                </p14:cNvPr>
                <p14:cNvContentPartPr/>
                <p14:nvPr/>
              </p14:nvContentPartPr>
              <p14:xfrm>
                <a:off x="8749229" y="2465168"/>
                <a:ext cx="262440" cy="248400"/>
              </p14:xfrm>
            </p:contentPart>
          </mc:Choice>
          <mc:Fallback xmlns="">
            <p:pic>
              <p:nvPicPr>
                <p:cNvPr id="40" name="Ink 39">
                  <a:extLst>
                    <a:ext uri="{FF2B5EF4-FFF2-40B4-BE49-F238E27FC236}">
                      <a16:creationId xmlns:a16="http://schemas.microsoft.com/office/drawing/2014/main" id="{B7D00019-EF64-A4D2-A0C0-DBEB6DDE164E}"/>
                    </a:ext>
                  </a:extLst>
                </p:cNvPr>
                <p:cNvPicPr/>
                <p:nvPr/>
              </p:nvPicPr>
              <p:blipFill>
                <a:blip r:embed="rId41"/>
                <a:stretch>
                  <a:fillRect/>
                </a:stretch>
              </p:blipFill>
              <p:spPr>
                <a:xfrm>
                  <a:off x="8743109" y="2459048"/>
                  <a:ext cx="274680" cy="260640"/>
                </a:xfrm>
                <a:prstGeom prst="rect">
                  <a:avLst/>
                </a:prstGeom>
              </p:spPr>
            </p:pic>
          </mc:Fallback>
        </mc:AlternateContent>
      </p:grpSp>
    </p:spTree>
    <p:extLst>
      <p:ext uri="{BB962C8B-B14F-4D97-AF65-F5344CB8AC3E}">
        <p14:creationId xmlns:p14="http://schemas.microsoft.com/office/powerpoint/2010/main" val="1639979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E764F-086A-97AB-F854-C7D149217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8F15BE-095E-8B78-18A2-8B71E18275F1}"/>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433C334C-9D7C-B39B-B475-BCE96F9A2E29}"/>
              </a:ext>
            </a:extLst>
          </p:cNvPr>
          <p:cNvSpPr>
            <a:spLocks noGrp="1"/>
          </p:cNvSpPr>
          <p:nvPr>
            <p:ph type="subTitle" idx="1"/>
          </p:nvPr>
        </p:nvSpPr>
        <p:spPr>
          <a:xfrm>
            <a:off x="885371" y="1607280"/>
            <a:ext cx="10697504" cy="1353694"/>
          </a:xfrm>
        </p:spPr>
        <p:txBody>
          <a:bodyPr>
            <a:normAutofit fontScale="77500" lnSpcReduction="20000"/>
          </a:bodyPr>
          <a:lstStyle/>
          <a:p>
            <a:r>
              <a:rPr lang="en-GB" sz="3300" b="1" dirty="0"/>
              <a:t>Deque</a:t>
            </a:r>
          </a:p>
          <a:p>
            <a:pPr algn="just"/>
            <a:r>
              <a:rPr lang="en-GB" sz="3000" b="1" dirty="0"/>
              <a:t>Deque</a:t>
            </a:r>
            <a:r>
              <a:rPr lang="en-GB" sz="3000" dirty="0"/>
              <a:t> is a hybrid data structure that combines the features of a </a:t>
            </a:r>
            <a:r>
              <a:rPr lang="en-GB" sz="3000" b="1" dirty="0"/>
              <a:t>stack</a:t>
            </a:r>
            <a:r>
              <a:rPr lang="en-GB" sz="3000" dirty="0"/>
              <a:t> and a </a:t>
            </a:r>
            <a:r>
              <a:rPr lang="en-GB" sz="3000" b="1" dirty="0"/>
              <a:t>queue</a:t>
            </a:r>
            <a:r>
              <a:rPr lang="en-GB" sz="3000" dirty="0"/>
              <a:t>. It allows us to insert and delete elements from both ends of the queue. The name </a:t>
            </a:r>
            <a:r>
              <a:rPr lang="en-GB" sz="3000" b="1" dirty="0"/>
              <a:t>Deque</a:t>
            </a:r>
            <a:r>
              <a:rPr lang="en-GB" sz="3000" dirty="0"/>
              <a:t> is an abbreviation of </a:t>
            </a:r>
            <a:r>
              <a:rPr lang="en-GB" sz="3000" b="1" dirty="0"/>
              <a:t>Double-Ended Queue</a:t>
            </a:r>
            <a:r>
              <a:rPr lang="en-GB" sz="3000" dirty="0"/>
              <a:t>.</a:t>
            </a:r>
          </a:p>
        </p:txBody>
      </p:sp>
      <p:sp>
        <p:nvSpPr>
          <p:cNvPr id="3" name="TextBox 2">
            <a:extLst>
              <a:ext uri="{FF2B5EF4-FFF2-40B4-BE49-F238E27FC236}">
                <a16:creationId xmlns:a16="http://schemas.microsoft.com/office/drawing/2014/main" id="{6C8DCC5A-AD96-A487-557D-EFB6C6BA6077}"/>
              </a:ext>
            </a:extLst>
          </p:cNvPr>
          <p:cNvSpPr txBox="1"/>
          <p:nvPr/>
        </p:nvSpPr>
        <p:spPr>
          <a:xfrm>
            <a:off x="5945156" y="6345449"/>
            <a:ext cx="455643" cy="369332"/>
          </a:xfrm>
          <a:prstGeom prst="rect">
            <a:avLst/>
          </a:prstGeom>
          <a:noFill/>
        </p:spPr>
        <p:txBody>
          <a:bodyPr wrap="square" rtlCol="0">
            <a:spAutoFit/>
          </a:bodyPr>
          <a:lstStyle/>
          <a:p>
            <a:r>
              <a:rPr lang="en-US" dirty="0"/>
              <a:t>34</a:t>
            </a:r>
          </a:p>
        </p:txBody>
      </p:sp>
      <p:pic>
        <p:nvPicPr>
          <p:cNvPr id="12292" name="Picture 4" descr="Queue VS Deque Java – Exploring Java Queues">
            <a:extLst>
              <a:ext uri="{FF2B5EF4-FFF2-40B4-BE49-F238E27FC236}">
                <a16:creationId xmlns:a16="http://schemas.microsoft.com/office/drawing/2014/main" id="{451BE41B-ADBE-E9D0-BAE2-8AA73B1E4C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45" b="26366"/>
          <a:stretch>
            <a:fillRect/>
          </a:stretch>
        </p:blipFill>
        <p:spPr bwMode="auto">
          <a:xfrm>
            <a:off x="5353041" y="2985347"/>
            <a:ext cx="6512974" cy="333572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D490D6AD-721A-1E45-432F-8A570742B589}"/>
              </a:ext>
            </a:extLst>
          </p:cNvPr>
          <p:cNvSpPr txBox="1">
            <a:spLocks/>
          </p:cNvSpPr>
          <p:nvPr/>
        </p:nvSpPr>
        <p:spPr>
          <a:xfrm>
            <a:off x="747248" y="2985347"/>
            <a:ext cx="4332752" cy="3110653"/>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3300" b="1" dirty="0"/>
              <a:t>Deque Example</a:t>
            </a:r>
            <a:r>
              <a:rPr lang="en-GB" sz="3300" b="1" dirty="0">
                <a:sym typeface="Wingdings" panose="05000000000000000000" pitchFamily="2" charset="2"/>
              </a:rPr>
              <a:t>(Temple line)</a:t>
            </a:r>
            <a:endParaRPr lang="en-GB" sz="3300" b="1" dirty="0"/>
          </a:p>
          <a:p>
            <a:pPr algn="just"/>
            <a:r>
              <a:rPr lang="en-GB" sz="3300" b="1" dirty="0"/>
              <a:t>Imagine a train ticket counter:</a:t>
            </a:r>
          </a:p>
          <a:p>
            <a:pPr marL="457200" indent="-457200" algn="just">
              <a:buFont typeface="Arial" panose="020B0604020202020204" pitchFamily="34" charset="0"/>
              <a:buChar char="•"/>
            </a:pPr>
            <a:r>
              <a:rPr lang="en-GB" sz="3300" b="1" dirty="0"/>
              <a:t>Normal customers join at the rear of the line.</a:t>
            </a:r>
          </a:p>
          <a:p>
            <a:pPr marL="457200" indent="-457200" algn="just">
              <a:buFont typeface="Arial" panose="020B0604020202020204" pitchFamily="34" charset="0"/>
              <a:buChar char="•"/>
            </a:pPr>
            <a:r>
              <a:rPr lang="en-GB" sz="3300" b="1" dirty="0"/>
              <a:t>VIP customers can go to the front of the line.</a:t>
            </a:r>
          </a:p>
          <a:p>
            <a:pPr marL="457200" indent="-457200" algn="just">
              <a:buFont typeface="Arial" panose="020B0604020202020204" pitchFamily="34" charset="0"/>
              <a:buChar char="•"/>
            </a:pPr>
            <a:r>
              <a:rPr lang="en-GB" sz="3300" b="1" dirty="0"/>
              <a:t>People leave the front when served, but sometimes the counter can also let someone leave from the back if they cancel their request.</a:t>
            </a:r>
          </a:p>
        </p:txBody>
      </p:sp>
    </p:spTree>
    <p:extLst>
      <p:ext uri="{BB962C8B-B14F-4D97-AF65-F5344CB8AC3E}">
        <p14:creationId xmlns:p14="http://schemas.microsoft.com/office/powerpoint/2010/main" val="4030496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D791-207C-8262-3638-5AC943905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EFA8F-58C2-0F68-607D-2C2C8C28BAF0}"/>
              </a:ext>
            </a:extLst>
          </p:cNvPr>
          <p:cNvSpPr>
            <a:spLocks noGrp="1"/>
          </p:cNvSpPr>
          <p:nvPr>
            <p:ph type="ctrTitle"/>
          </p:nvPr>
        </p:nvSpPr>
        <p:spPr>
          <a:xfrm>
            <a:off x="1039318" y="327885"/>
            <a:ext cx="10113364" cy="1036221"/>
          </a:xfrm>
        </p:spPr>
        <p:txBody>
          <a:bodyPr>
            <a:normAutofit/>
          </a:bodyPr>
          <a:lstStyle/>
          <a:p>
            <a:r>
              <a:rPr lang="en-US" b="1" dirty="0"/>
              <a:t>Linear Data Structures</a:t>
            </a:r>
          </a:p>
        </p:txBody>
      </p:sp>
      <p:sp>
        <p:nvSpPr>
          <p:cNvPr id="7" name="Subtitle 2">
            <a:extLst>
              <a:ext uri="{FF2B5EF4-FFF2-40B4-BE49-F238E27FC236}">
                <a16:creationId xmlns:a16="http://schemas.microsoft.com/office/drawing/2014/main" id="{DE00936C-CC61-0F8F-AE9F-DC4F05BF1EF5}"/>
              </a:ext>
            </a:extLst>
          </p:cNvPr>
          <p:cNvSpPr>
            <a:spLocks noGrp="1"/>
          </p:cNvSpPr>
          <p:nvPr>
            <p:ph type="subTitle" idx="1"/>
          </p:nvPr>
        </p:nvSpPr>
        <p:spPr>
          <a:xfrm>
            <a:off x="885371" y="1607280"/>
            <a:ext cx="10697504" cy="1821720"/>
          </a:xfrm>
        </p:spPr>
        <p:txBody>
          <a:bodyPr>
            <a:normAutofit/>
          </a:bodyPr>
          <a:lstStyle/>
          <a:p>
            <a:r>
              <a:rPr lang="en-US" b="1" dirty="0"/>
              <a:t>Priority Queue</a:t>
            </a:r>
            <a:endParaRPr lang="en-GB" dirty="0"/>
          </a:p>
          <a:p>
            <a:pPr algn="l"/>
            <a:r>
              <a:rPr lang="en-GB" dirty="0"/>
              <a:t>In a priority queue, generally, the value of an element is considered for assigning the priority. For example, the element with the highest value is assigned the highest priority and the element with the lowest value is assigned the lowest priority.</a:t>
            </a:r>
          </a:p>
        </p:txBody>
      </p:sp>
      <p:sp>
        <p:nvSpPr>
          <p:cNvPr id="3" name="TextBox 2">
            <a:extLst>
              <a:ext uri="{FF2B5EF4-FFF2-40B4-BE49-F238E27FC236}">
                <a16:creationId xmlns:a16="http://schemas.microsoft.com/office/drawing/2014/main" id="{9D88D1B7-3D26-C42D-3DD8-3F43D1C4F6DF}"/>
              </a:ext>
            </a:extLst>
          </p:cNvPr>
          <p:cNvSpPr txBox="1"/>
          <p:nvPr/>
        </p:nvSpPr>
        <p:spPr>
          <a:xfrm>
            <a:off x="5945156" y="6345449"/>
            <a:ext cx="455643" cy="369332"/>
          </a:xfrm>
          <a:prstGeom prst="rect">
            <a:avLst/>
          </a:prstGeom>
          <a:noFill/>
        </p:spPr>
        <p:txBody>
          <a:bodyPr wrap="square" rtlCol="0">
            <a:spAutoFit/>
          </a:bodyPr>
          <a:lstStyle/>
          <a:p>
            <a:r>
              <a:rPr lang="en-US" dirty="0"/>
              <a:t>35</a:t>
            </a:r>
          </a:p>
        </p:txBody>
      </p:sp>
      <p:sp>
        <p:nvSpPr>
          <p:cNvPr id="4" name="Subtitle 2">
            <a:extLst>
              <a:ext uri="{FF2B5EF4-FFF2-40B4-BE49-F238E27FC236}">
                <a16:creationId xmlns:a16="http://schemas.microsoft.com/office/drawing/2014/main" id="{E449BCF0-ACB3-26B2-FA2E-A6541237ED53}"/>
              </a:ext>
            </a:extLst>
          </p:cNvPr>
          <p:cNvSpPr txBox="1">
            <a:spLocks/>
          </p:cNvSpPr>
          <p:nvPr/>
        </p:nvSpPr>
        <p:spPr>
          <a:xfrm>
            <a:off x="596404" y="3976364"/>
            <a:ext cx="10697504" cy="18217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pic>
        <p:nvPicPr>
          <p:cNvPr id="11272" name="Picture 8" descr="Turn a Queue into a Priority Queue - GeeksforGeeks">
            <a:extLst>
              <a:ext uri="{FF2B5EF4-FFF2-40B4-BE49-F238E27FC236}">
                <a16:creationId xmlns:a16="http://schemas.microsoft.com/office/drawing/2014/main" id="{6F9538B5-2153-CF37-8D76-91E406E14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521" y="3263665"/>
            <a:ext cx="3606989" cy="29556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476CF9-7FBB-6FAE-C418-9E70C2CD9896}"/>
              </a:ext>
            </a:extLst>
          </p:cNvPr>
          <p:cNvSpPr txBox="1"/>
          <p:nvPr/>
        </p:nvSpPr>
        <p:spPr>
          <a:xfrm>
            <a:off x="898092" y="3035145"/>
            <a:ext cx="5625788" cy="3477875"/>
          </a:xfrm>
          <a:prstGeom prst="rect">
            <a:avLst/>
          </a:prstGeom>
          <a:noFill/>
        </p:spPr>
        <p:txBody>
          <a:bodyPr wrap="square">
            <a:spAutoFit/>
          </a:bodyPr>
          <a:lstStyle/>
          <a:p>
            <a:r>
              <a:rPr lang="en-US" sz="2000" b="1" i="1" dirty="0"/>
              <a:t>Patients arrive in any order, but critical patients are treated first.</a:t>
            </a:r>
          </a:p>
          <a:p>
            <a:r>
              <a:rPr lang="en-US" sz="2000" dirty="0"/>
              <a:t>Example:</a:t>
            </a:r>
          </a:p>
          <a:p>
            <a:r>
              <a:rPr lang="en-US" sz="2000" dirty="0"/>
              <a:t>Patient A (Minor cut) → low priority</a:t>
            </a:r>
          </a:p>
          <a:p>
            <a:r>
              <a:rPr lang="en-US" sz="2000" dirty="0"/>
              <a:t>Patient B (Heart attack) → high priority</a:t>
            </a:r>
          </a:p>
          <a:p>
            <a:r>
              <a:rPr lang="en-US" sz="2000" dirty="0"/>
              <a:t>Patient C (Fracture) → medium priority</a:t>
            </a:r>
          </a:p>
          <a:p>
            <a:r>
              <a:rPr lang="en-US" sz="2000" dirty="0"/>
              <a:t>Treatment order:</a:t>
            </a:r>
          </a:p>
          <a:p>
            <a:r>
              <a:rPr lang="en-US" sz="2000" dirty="0"/>
              <a:t>Patient B → first</a:t>
            </a:r>
          </a:p>
          <a:p>
            <a:r>
              <a:rPr lang="en-US" sz="2000" dirty="0"/>
              <a:t>Patient C → second</a:t>
            </a:r>
          </a:p>
          <a:p>
            <a:r>
              <a:rPr lang="en-US" sz="2000" dirty="0"/>
              <a:t>Patient A → last</a:t>
            </a:r>
          </a:p>
          <a:p>
            <a:r>
              <a:rPr lang="en-GB" sz="2000" b="1" dirty="0"/>
              <a:t>priority matters more than arrival time</a:t>
            </a:r>
            <a:endParaRPr lang="en-US" sz="2000" b="1" dirty="0"/>
          </a:p>
        </p:txBody>
      </p:sp>
    </p:spTree>
    <p:extLst>
      <p:ext uri="{BB962C8B-B14F-4D97-AF65-F5344CB8AC3E}">
        <p14:creationId xmlns:p14="http://schemas.microsoft.com/office/powerpoint/2010/main" val="1143780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684F1F-175E-D524-5032-658DE482C2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A4720-0278-9C1A-C2E5-81321CF9F67E}"/>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3FF86AC8-D373-597D-805C-4670C51B7731}"/>
              </a:ext>
            </a:extLst>
          </p:cNvPr>
          <p:cNvSpPr>
            <a:spLocks noGrp="1"/>
          </p:cNvSpPr>
          <p:nvPr>
            <p:ph type="subTitle" idx="1"/>
          </p:nvPr>
        </p:nvSpPr>
        <p:spPr>
          <a:xfrm>
            <a:off x="885371" y="1607280"/>
            <a:ext cx="10697504" cy="1821720"/>
          </a:xfrm>
        </p:spPr>
        <p:txBody>
          <a:bodyPr>
            <a:normAutofit/>
          </a:bodyPr>
          <a:lstStyle/>
          <a:p>
            <a:r>
              <a:rPr lang="en-GB" sz="3200" b="1" dirty="0"/>
              <a:t>Tree</a:t>
            </a:r>
          </a:p>
          <a:p>
            <a:pPr algn="l"/>
            <a:r>
              <a:rPr lang="en-GB" dirty="0"/>
              <a:t>A tree is a data structure that represents hierarchy of the data. A tree data can be defined recursively as a collection of nodes, where each node is a list of reference to that node.</a:t>
            </a:r>
            <a:endParaRPr lang="en-GB" sz="2800" dirty="0"/>
          </a:p>
        </p:txBody>
      </p:sp>
      <p:sp>
        <p:nvSpPr>
          <p:cNvPr id="5" name="Subtitle 2">
            <a:extLst>
              <a:ext uri="{FF2B5EF4-FFF2-40B4-BE49-F238E27FC236}">
                <a16:creationId xmlns:a16="http://schemas.microsoft.com/office/drawing/2014/main" id="{B8FDD3A5-CB7E-956D-7D07-A055BA0F4BE8}"/>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D6E83A11-DFD1-AB3F-9A24-E8B2065097D4}"/>
              </a:ext>
            </a:extLst>
          </p:cNvPr>
          <p:cNvSpPr txBox="1"/>
          <p:nvPr/>
        </p:nvSpPr>
        <p:spPr>
          <a:xfrm>
            <a:off x="5945156" y="6345449"/>
            <a:ext cx="455643" cy="369332"/>
          </a:xfrm>
          <a:prstGeom prst="rect">
            <a:avLst/>
          </a:prstGeom>
          <a:noFill/>
        </p:spPr>
        <p:txBody>
          <a:bodyPr wrap="square" rtlCol="0">
            <a:spAutoFit/>
          </a:bodyPr>
          <a:lstStyle/>
          <a:p>
            <a:r>
              <a:rPr lang="en-US" dirty="0"/>
              <a:t>36</a:t>
            </a:r>
          </a:p>
        </p:txBody>
      </p:sp>
      <p:pic>
        <p:nvPicPr>
          <p:cNvPr id="7172" name="Picture 4" descr="Types of Trees in Data Structures - GeeksforGeeks">
            <a:extLst>
              <a:ext uri="{FF2B5EF4-FFF2-40B4-BE49-F238E27FC236}">
                <a16:creationId xmlns:a16="http://schemas.microsoft.com/office/drawing/2014/main" id="{49BD0D97-90CE-9C4C-7F40-EF9D02F27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123" y="3180339"/>
            <a:ext cx="5664090" cy="2832045"/>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Binary Tree Level Order Traversal">
            <a:extLst>
              <a:ext uri="{FF2B5EF4-FFF2-40B4-BE49-F238E27FC236}">
                <a16:creationId xmlns:a16="http://schemas.microsoft.com/office/drawing/2014/main" id="{13342C0A-B32F-9148-051F-91A7C1177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37"/>
          <a:stretch>
            <a:fillRect/>
          </a:stretch>
        </p:blipFill>
        <p:spPr bwMode="auto">
          <a:xfrm>
            <a:off x="1061610" y="3270818"/>
            <a:ext cx="4996275" cy="273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032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5833-55D4-35FB-D8CB-D9A5FCBBB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A1187-9623-3DEB-C633-F0564C0FD5AD}"/>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A982DB1F-9801-D3EB-8A0D-2456146C8F94}"/>
              </a:ext>
            </a:extLst>
          </p:cNvPr>
          <p:cNvSpPr>
            <a:spLocks noGrp="1"/>
          </p:cNvSpPr>
          <p:nvPr>
            <p:ph type="subTitle" idx="1"/>
          </p:nvPr>
        </p:nvSpPr>
        <p:spPr>
          <a:xfrm>
            <a:off x="885371" y="1607279"/>
            <a:ext cx="6571719" cy="4604335"/>
          </a:xfrm>
        </p:spPr>
        <p:txBody>
          <a:bodyPr>
            <a:normAutofit fontScale="92500" lnSpcReduction="10000"/>
          </a:bodyPr>
          <a:lstStyle/>
          <a:p>
            <a:r>
              <a:rPr lang="en-GB" sz="3200" b="1" dirty="0"/>
              <a:t>Tree</a:t>
            </a:r>
          </a:p>
          <a:p>
            <a:pPr algn="l"/>
            <a:r>
              <a:rPr lang="en-US" sz="3200" b="1" i="1" dirty="0"/>
              <a:t>Example: </a:t>
            </a:r>
            <a:r>
              <a:rPr lang="en-US" sz="3200" dirty="0"/>
              <a:t>Library Book Classification</a:t>
            </a:r>
          </a:p>
          <a:p>
            <a:pPr algn="l"/>
            <a:r>
              <a:rPr lang="en-US" sz="3200" dirty="0"/>
              <a:t>Books (Root)</a:t>
            </a:r>
          </a:p>
          <a:p>
            <a:pPr algn="l"/>
            <a:r>
              <a:rPr lang="en-US" sz="3200" dirty="0"/>
              <a:t>  ├ Fiction</a:t>
            </a:r>
          </a:p>
          <a:p>
            <a:pPr algn="l"/>
            <a:r>
              <a:rPr lang="en-US" sz="3200" dirty="0"/>
              <a:t>  │    ├ Fantasy</a:t>
            </a:r>
          </a:p>
          <a:p>
            <a:pPr algn="l"/>
            <a:r>
              <a:rPr lang="en-US" sz="3200" dirty="0"/>
              <a:t>  │     └─ Mystery</a:t>
            </a:r>
          </a:p>
          <a:p>
            <a:pPr algn="l"/>
            <a:r>
              <a:rPr lang="en-US" sz="3200" dirty="0"/>
              <a:t>  └─ Non-Fiction</a:t>
            </a:r>
          </a:p>
          <a:p>
            <a:pPr algn="l"/>
            <a:r>
              <a:rPr lang="en-US" sz="3200" dirty="0"/>
              <a:t>       ├Science</a:t>
            </a:r>
          </a:p>
          <a:p>
            <a:pPr algn="l"/>
            <a:r>
              <a:rPr lang="en-US" sz="3200" dirty="0"/>
              <a:t>        └─ History</a:t>
            </a:r>
          </a:p>
          <a:p>
            <a:pPr algn="l"/>
            <a:endParaRPr lang="en-GB" sz="3200" dirty="0"/>
          </a:p>
        </p:txBody>
      </p:sp>
      <p:sp>
        <p:nvSpPr>
          <p:cNvPr id="5" name="Subtitle 2">
            <a:extLst>
              <a:ext uri="{FF2B5EF4-FFF2-40B4-BE49-F238E27FC236}">
                <a16:creationId xmlns:a16="http://schemas.microsoft.com/office/drawing/2014/main" id="{0FC1264D-C310-2136-D9B2-8C0298F3B56C}"/>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39646385-3AB7-8AFA-35BA-7085BFB03F32}"/>
              </a:ext>
            </a:extLst>
          </p:cNvPr>
          <p:cNvSpPr txBox="1"/>
          <p:nvPr/>
        </p:nvSpPr>
        <p:spPr>
          <a:xfrm>
            <a:off x="5945156" y="6345449"/>
            <a:ext cx="455643" cy="369332"/>
          </a:xfrm>
          <a:prstGeom prst="rect">
            <a:avLst/>
          </a:prstGeom>
          <a:noFill/>
        </p:spPr>
        <p:txBody>
          <a:bodyPr wrap="square" rtlCol="0">
            <a:spAutoFit/>
          </a:bodyPr>
          <a:lstStyle/>
          <a:p>
            <a:r>
              <a:rPr lang="en-US" dirty="0"/>
              <a:t>37</a:t>
            </a:r>
          </a:p>
        </p:txBody>
      </p:sp>
      <p:pic>
        <p:nvPicPr>
          <p:cNvPr id="17410" name="Picture 2" descr="An Introduction to Tree in Data Structure">
            <a:extLst>
              <a:ext uri="{FF2B5EF4-FFF2-40B4-BE49-F238E27FC236}">
                <a16:creationId xmlns:a16="http://schemas.microsoft.com/office/drawing/2014/main" id="{01B7CFB4-4476-FA76-C238-5E4BE891C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8702" y="2624792"/>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9C35E3-A444-E01D-C039-D64FB48A4A3B}"/>
              </a:ext>
            </a:extLst>
          </p:cNvPr>
          <p:cNvSpPr txBox="1"/>
          <p:nvPr/>
        </p:nvSpPr>
        <p:spPr>
          <a:xfrm>
            <a:off x="7562431" y="3133837"/>
            <a:ext cx="867103" cy="369332"/>
          </a:xfrm>
          <a:prstGeom prst="rect">
            <a:avLst/>
          </a:prstGeom>
          <a:noFill/>
        </p:spPr>
        <p:txBody>
          <a:bodyPr wrap="square" rtlCol="0">
            <a:spAutoFit/>
          </a:bodyPr>
          <a:lstStyle/>
          <a:p>
            <a:r>
              <a:rPr lang="en-US" dirty="0">
                <a:solidFill>
                  <a:schemeClr val="bg1"/>
                </a:solidFill>
              </a:rPr>
              <a:t>Books</a:t>
            </a:r>
            <a:r>
              <a:rPr lang="en-US" dirty="0"/>
              <a:t> </a:t>
            </a:r>
          </a:p>
        </p:txBody>
      </p:sp>
      <p:sp>
        <p:nvSpPr>
          <p:cNvPr id="6" name="TextBox 5">
            <a:extLst>
              <a:ext uri="{FF2B5EF4-FFF2-40B4-BE49-F238E27FC236}">
                <a16:creationId xmlns:a16="http://schemas.microsoft.com/office/drawing/2014/main" id="{E493ED3F-F34B-850E-4C82-F5241624FB1F}"/>
              </a:ext>
            </a:extLst>
          </p:cNvPr>
          <p:cNvSpPr txBox="1"/>
          <p:nvPr/>
        </p:nvSpPr>
        <p:spPr>
          <a:xfrm>
            <a:off x="6337736" y="3794826"/>
            <a:ext cx="1011501" cy="369332"/>
          </a:xfrm>
          <a:prstGeom prst="rect">
            <a:avLst/>
          </a:prstGeom>
          <a:noFill/>
        </p:spPr>
        <p:txBody>
          <a:bodyPr wrap="square" rtlCol="0">
            <a:spAutoFit/>
          </a:bodyPr>
          <a:lstStyle/>
          <a:p>
            <a:r>
              <a:rPr lang="en-US" dirty="0">
                <a:solidFill>
                  <a:schemeClr val="bg1"/>
                </a:solidFill>
              </a:rPr>
              <a:t>Fiction</a:t>
            </a:r>
            <a:r>
              <a:rPr lang="en-US" dirty="0"/>
              <a:t> </a:t>
            </a:r>
          </a:p>
        </p:txBody>
      </p:sp>
      <p:sp>
        <p:nvSpPr>
          <p:cNvPr id="8" name="TextBox 7">
            <a:extLst>
              <a:ext uri="{FF2B5EF4-FFF2-40B4-BE49-F238E27FC236}">
                <a16:creationId xmlns:a16="http://schemas.microsoft.com/office/drawing/2014/main" id="{21DF01E7-BE32-E48E-CB8C-316FAF35FB01}"/>
              </a:ext>
            </a:extLst>
          </p:cNvPr>
          <p:cNvSpPr txBox="1"/>
          <p:nvPr/>
        </p:nvSpPr>
        <p:spPr>
          <a:xfrm>
            <a:off x="9683352" y="3632507"/>
            <a:ext cx="1469330" cy="369332"/>
          </a:xfrm>
          <a:prstGeom prst="rect">
            <a:avLst/>
          </a:prstGeom>
          <a:noFill/>
        </p:spPr>
        <p:txBody>
          <a:bodyPr wrap="square" rtlCol="0">
            <a:spAutoFit/>
          </a:bodyPr>
          <a:lstStyle/>
          <a:p>
            <a:r>
              <a:rPr lang="en-US" dirty="0">
                <a:solidFill>
                  <a:schemeClr val="bg1"/>
                </a:solidFill>
              </a:rPr>
              <a:t>Non-Fiction</a:t>
            </a:r>
            <a:r>
              <a:rPr lang="en-US" dirty="0"/>
              <a:t> </a:t>
            </a:r>
          </a:p>
        </p:txBody>
      </p:sp>
      <p:sp>
        <p:nvSpPr>
          <p:cNvPr id="9" name="TextBox 8">
            <a:extLst>
              <a:ext uri="{FF2B5EF4-FFF2-40B4-BE49-F238E27FC236}">
                <a16:creationId xmlns:a16="http://schemas.microsoft.com/office/drawing/2014/main" id="{7F3DF652-0CF0-8544-92C3-96DD1D93A8A4}"/>
              </a:ext>
            </a:extLst>
          </p:cNvPr>
          <p:cNvSpPr txBox="1"/>
          <p:nvPr/>
        </p:nvSpPr>
        <p:spPr>
          <a:xfrm>
            <a:off x="5992509" y="4468706"/>
            <a:ext cx="1011501" cy="369332"/>
          </a:xfrm>
          <a:prstGeom prst="rect">
            <a:avLst/>
          </a:prstGeom>
          <a:noFill/>
        </p:spPr>
        <p:txBody>
          <a:bodyPr wrap="square" rtlCol="0">
            <a:spAutoFit/>
          </a:bodyPr>
          <a:lstStyle/>
          <a:p>
            <a:r>
              <a:rPr lang="en-US" dirty="0">
                <a:solidFill>
                  <a:schemeClr val="bg1"/>
                </a:solidFill>
              </a:rPr>
              <a:t>Fantasy</a:t>
            </a:r>
            <a:r>
              <a:rPr lang="en-US" dirty="0"/>
              <a:t> </a:t>
            </a:r>
          </a:p>
        </p:txBody>
      </p:sp>
      <p:sp>
        <p:nvSpPr>
          <p:cNvPr id="10" name="TextBox 9">
            <a:extLst>
              <a:ext uri="{FF2B5EF4-FFF2-40B4-BE49-F238E27FC236}">
                <a16:creationId xmlns:a16="http://schemas.microsoft.com/office/drawing/2014/main" id="{05D7A13C-C1D0-094B-3B32-BD31AB0B0C3B}"/>
              </a:ext>
            </a:extLst>
          </p:cNvPr>
          <p:cNvSpPr txBox="1"/>
          <p:nvPr/>
        </p:nvSpPr>
        <p:spPr>
          <a:xfrm>
            <a:off x="7373245" y="5164060"/>
            <a:ext cx="1011501" cy="369332"/>
          </a:xfrm>
          <a:prstGeom prst="rect">
            <a:avLst/>
          </a:prstGeom>
          <a:noFill/>
        </p:spPr>
        <p:txBody>
          <a:bodyPr wrap="square" rtlCol="0">
            <a:spAutoFit/>
          </a:bodyPr>
          <a:lstStyle/>
          <a:p>
            <a:r>
              <a:rPr lang="en-US" dirty="0">
                <a:solidFill>
                  <a:schemeClr val="bg1"/>
                </a:solidFill>
              </a:rPr>
              <a:t>Mystery</a:t>
            </a:r>
            <a:r>
              <a:rPr lang="en-US" dirty="0"/>
              <a:t> </a:t>
            </a:r>
          </a:p>
        </p:txBody>
      </p:sp>
      <p:sp>
        <p:nvSpPr>
          <p:cNvPr id="11" name="TextBox 10">
            <a:extLst>
              <a:ext uri="{FF2B5EF4-FFF2-40B4-BE49-F238E27FC236}">
                <a16:creationId xmlns:a16="http://schemas.microsoft.com/office/drawing/2014/main" id="{D3B7BCB7-768D-2254-EEA6-ABDAEA3B7DC6}"/>
              </a:ext>
            </a:extLst>
          </p:cNvPr>
          <p:cNvSpPr txBox="1"/>
          <p:nvPr/>
        </p:nvSpPr>
        <p:spPr>
          <a:xfrm>
            <a:off x="8891522" y="5164060"/>
            <a:ext cx="1011501" cy="369332"/>
          </a:xfrm>
          <a:prstGeom prst="rect">
            <a:avLst/>
          </a:prstGeom>
          <a:noFill/>
        </p:spPr>
        <p:txBody>
          <a:bodyPr wrap="square" rtlCol="0">
            <a:spAutoFit/>
          </a:bodyPr>
          <a:lstStyle/>
          <a:p>
            <a:r>
              <a:rPr lang="en-US" dirty="0">
                <a:solidFill>
                  <a:schemeClr val="bg1"/>
                </a:solidFill>
              </a:rPr>
              <a:t>Science</a:t>
            </a:r>
            <a:r>
              <a:rPr lang="en-US" dirty="0"/>
              <a:t> </a:t>
            </a:r>
          </a:p>
        </p:txBody>
      </p:sp>
      <p:sp>
        <p:nvSpPr>
          <p:cNvPr id="12" name="TextBox 11">
            <a:extLst>
              <a:ext uri="{FF2B5EF4-FFF2-40B4-BE49-F238E27FC236}">
                <a16:creationId xmlns:a16="http://schemas.microsoft.com/office/drawing/2014/main" id="{AC366C57-5B6D-39E1-AD7C-C8CB19B10638}"/>
              </a:ext>
            </a:extLst>
          </p:cNvPr>
          <p:cNvSpPr txBox="1"/>
          <p:nvPr/>
        </p:nvSpPr>
        <p:spPr>
          <a:xfrm>
            <a:off x="10475058" y="5087942"/>
            <a:ext cx="1011501" cy="369332"/>
          </a:xfrm>
          <a:prstGeom prst="rect">
            <a:avLst/>
          </a:prstGeom>
          <a:noFill/>
        </p:spPr>
        <p:txBody>
          <a:bodyPr wrap="square" rtlCol="0">
            <a:spAutoFit/>
          </a:bodyPr>
          <a:lstStyle/>
          <a:p>
            <a:r>
              <a:rPr lang="en-US" dirty="0">
                <a:solidFill>
                  <a:schemeClr val="bg1"/>
                </a:solidFill>
              </a:rPr>
              <a:t>History</a:t>
            </a:r>
            <a:r>
              <a:rPr lang="en-US" dirty="0"/>
              <a:t> </a:t>
            </a:r>
          </a:p>
        </p:txBody>
      </p:sp>
    </p:spTree>
    <p:extLst>
      <p:ext uri="{BB962C8B-B14F-4D97-AF65-F5344CB8AC3E}">
        <p14:creationId xmlns:p14="http://schemas.microsoft.com/office/powerpoint/2010/main" val="637542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337CF-8F6F-1166-B837-E31D2EE10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1791C-2808-9615-61A8-93080DC21579}"/>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B2DBF48F-F500-0F07-A4AB-E17214B6BD14}"/>
              </a:ext>
            </a:extLst>
          </p:cNvPr>
          <p:cNvSpPr>
            <a:spLocks noGrp="1"/>
          </p:cNvSpPr>
          <p:nvPr>
            <p:ph type="subTitle" idx="1"/>
          </p:nvPr>
        </p:nvSpPr>
        <p:spPr>
          <a:xfrm>
            <a:off x="885371" y="1607280"/>
            <a:ext cx="10697504" cy="1821720"/>
          </a:xfrm>
        </p:spPr>
        <p:txBody>
          <a:bodyPr>
            <a:normAutofit/>
          </a:bodyPr>
          <a:lstStyle/>
          <a:p>
            <a:r>
              <a:rPr lang="en-US" b="1" dirty="0"/>
              <a:t>Tree Traversal</a:t>
            </a:r>
          </a:p>
          <a:p>
            <a:pPr algn="l"/>
            <a:r>
              <a:rPr lang="en-GB" dirty="0"/>
              <a:t>Traversal is a process to visit all the nodes of a tree and may print their values too. Because, all nodes are connected via edges (links) we always start from the root (head) node. That is, we cannot randomly access a node in a tree</a:t>
            </a:r>
            <a:endParaRPr lang="en-GB" sz="2800" dirty="0"/>
          </a:p>
        </p:txBody>
      </p:sp>
      <p:sp>
        <p:nvSpPr>
          <p:cNvPr id="5" name="Subtitle 2">
            <a:extLst>
              <a:ext uri="{FF2B5EF4-FFF2-40B4-BE49-F238E27FC236}">
                <a16:creationId xmlns:a16="http://schemas.microsoft.com/office/drawing/2014/main" id="{EE460A9B-F04B-246F-EBD4-558A22D15DFF}"/>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D1D79DFE-0C1F-1A06-33EF-C059A4A4DBE4}"/>
              </a:ext>
            </a:extLst>
          </p:cNvPr>
          <p:cNvSpPr txBox="1"/>
          <p:nvPr/>
        </p:nvSpPr>
        <p:spPr>
          <a:xfrm>
            <a:off x="5945156" y="6345449"/>
            <a:ext cx="455643" cy="369332"/>
          </a:xfrm>
          <a:prstGeom prst="rect">
            <a:avLst/>
          </a:prstGeom>
          <a:noFill/>
        </p:spPr>
        <p:txBody>
          <a:bodyPr wrap="square" rtlCol="0">
            <a:spAutoFit/>
          </a:bodyPr>
          <a:lstStyle/>
          <a:p>
            <a:r>
              <a:rPr lang="en-US" dirty="0"/>
              <a:t>38</a:t>
            </a:r>
          </a:p>
        </p:txBody>
      </p:sp>
      <p:pic>
        <p:nvPicPr>
          <p:cNvPr id="20482" name="Picture 2" descr="In-order Traversal">
            <a:extLst>
              <a:ext uri="{FF2B5EF4-FFF2-40B4-BE49-F238E27FC236}">
                <a16:creationId xmlns:a16="http://schemas.microsoft.com/office/drawing/2014/main" id="{C1D90510-D2CA-8063-0B0A-061CA48D8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13" y="3248582"/>
            <a:ext cx="3524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Pre-order Traversal">
            <a:extLst>
              <a:ext uri="{FF2B5EF4-FFF2-40B4-BE49-F238E27FC236}">
                <a16:creationId xmlns:a16="http://schemas.microsoft.com/office/drawing/2014/main" id="{CC16C5D5-B9DF-9AA9-9C5E-99332F901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3248582"/>
            <a:ext cx="35242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Post-order Traversal">
            <a:extLst>
              <a:ext uri="{FF2B5EF4-FFF2-40B4-BE49-F238E27FC236}">
                <a16:creationId xmlns:a16="http://schemas.microsoft.com/office/drawing/2014/main" id="{BAB2D2ED-BFF8-2E34-C7EF-E7A93750B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612" y="3248582"/>
            <a:ext cx="3533775"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52C8F4-47E9-EBB1-31B8-A5FE0944CBC4}"/>
              </a:ext>
            </a:extLst>
          </p:cNvPr>
          <p:cNvSpPr txBox="1"/>
          <p:nvPr/>
        </p:nvSpPr>
        <p:spPr>
          <a:xfrm>
            <a:off x="5702510" y="6051846"/>
            <a:ext cx="1096360" cy="369332"/>
          </a:xfrm>
          <a:prstGeom prst="rect">
            <a:avLst/>
          </a:prstGeom>
          <a:noFill/>
        </p:spPr>
        <p:txBody>
          <a:bodyPr wrap="square" rtlCol="0">
            <a:spAutoFit/>
          </a:bodyPr>
          <a:lstStyle/>
          <a:p>
            <a:r>
              <a:rPr lang="en-US" dirty="0"/>
              <a:t>Pre-order</a:t>
            </a:r>
          </a:p>
        </p:txBody>
      </p:sp>
      <p:sp>
        <p:nvSpPr>
          <p:cNvPr id="6" name="TextBox 5">
            <a:extLst>
              <a:ext uri="{FF2B5EF4-FFF2-40B4-BE49-F238E27FC236}">
                <a16:creationId xmlns:a16="http://schemas.microsoft.com/office/drawing/2014/main" id="{2A4273A7-BFAA-16C6-4661-1C3B484BD802}"/>
              </a:ext>
            </a:extLst>
          </p:cNvPr>
          <p:cNvSpPr txBox="1"/>
          <p:nvPr/>
        </p:nvSpPr>
        <p:spPr>
          <a:xfrm>
            <a:off x="1897701" y="6062592"/>
            <a:ext cx="1096360" cy="369332"/>
          </a:xfrm>
          <a:prstGeom prst="rect">
            <a:avLst/>
          </a:prstGeom>
          <a:noFill/>
        </p:spPr>
        <p:txBody>
          <a:bodyPr wrap="square" rtlCol="0">
            <a:spAutoFit/>
          </a:bodyPr>
          <a:lstStyle/>
          <a:p>
            <a:r>
              <a:rPr lang="en-US" dirty="0"/>
              <a:t>In-Order</a:t>
            </a:r>
          </a:p>
        </p:txBody>
      </p:sp>
      <p:sp>
        <p:nvSpPr>
          <p:cNvPr id="8" name="TextBox 7">
            <a:extLst>
              <a:ext uri="{FF2B5EF4-FFF2-40B4-BE49-F238E27FC236}">
                <a16:creationId xmlns:a16="http://schemas.microsoft.com/office/drawing/2014/main" id="{17092F2A-D971-3294-550D-906EEA40AD80}"/>
              </a:ext>
            </a:extLst>
          </p:cNvPr>
          <p:cNvSpPr txBox="1"/>
          <p:nvPr/>
        </p:nvSpPr>
        <p:spPr>
          <a:xfrm>
            <a:off x="9235044" y="6128305"/>
            <a:ext cx="1352785" cy="369332"/>
          </a:xfrm>
          <a:prstGeom prst="rect">
            <a:avLst/>
          </a:prstGeom>
          <a:noFill/>
        </p:spPr>
        <p:txBody>
          <a:bodyPr wrap="square" rtlCol="0">
            <a:spAutoFit/>
          </a:bodyPr>
          <a:lstStyle/>
          <a:p>
            <a:r>
              <a:rPr lang="en-US" dirty="0"/>
              <a:t>Post- Order</a:t>
            </a:r>
          </a:p>
        </p:txBody>
      </p:sp>
    </p:spTree>
    <p:extLst>
      <p:ext uri="{BB962C8B-B14F-4D97-AF65-F5344CB8AC3E}">
        <p14:creationId xmlns:p14="http://schemas.microsoft.com/office/powerpoint/2010/main" val="3369470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791A8-A9B2-A22A-2E42-7895791C2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CEB56-3C3D-CAA8-7BC7-076A987DAFBE}"/>
              </a:ext>
            </a:extLst>
          </p:cNvPr>
          <p:cNvSpPr>
            <a:spLocks noGrp="1"/>
          </p:cNvSpPr>
          <p:nvPr>
            <p:ph type="ctrTitle"/>
          </p:nvPr>
        </p:nvSpPr>
        <p:spPr>
          <a:xfrm>
            <a:off x="1039318" y="327885"/>
            <a:ext cx="10113364" cy="1036221"/>
          </a:xfrm>
        </p:spPr>
        <p:txBody>
          <a:bodyPr/>
          <a:lstStyle/>
          <a:p>
            <a:r>
              <a:rPr lang="en-US" b="1" dirty="0"/>
              <a:t>OOP  Basic</a:t>
            </a:r>
          </a:p>
        </p:txBody>
      </p:sp>
      <p:sp>
        <p:nvSpPr>
          <p:cNvPr id="7" name="Subtitle 2">
            <a:extLst>
              <a:ext uri="{FF2B5EF4-FFF2-40B4-BE49-F238E27FC236}">
                <a16:creationId xmlns:a16="http://schemas.microsoft.com/office/drawing/2014/main" id="{F78952E2-3075-1B09-1CDA-0E47B671A32B}"/>
              </a:ext>
            </a:extLst>
          </p:cNvPr>
          <p:cNvSpPr>
            <a:spLocks noGrp="1"/>
          </p:cNvSpPr>
          <p:nvPr>
            <p:ph type="subTitle" idx="1"/>
          </p:nvPr>
        </p:nvSpPr>
        <p:spPr>
          <a:xfrm>
            <a:off x="1516505" y="4073385"/>
            <a:ext cx="5099757" cy="1807154"/>
          </a:xfrm>
        </p:spPr>
        <p:txBody>
          <a:bodyPr>
            <a:normAutofit/>
          </a:bodyPr>
          <a:lstStyle/>
          <a:p>
            <a:pPr algn="l"/>
            <a:r>
              <a:rPr lang="en-US" dirty="0"/>
              <a:t>Class: Car Design</a:t>
            </a:r>
          </a:p>
          <a:p>
            <a:pPr algn="l"/>
            <a:r>
              <a:rPr lang="en-US" dirty="0"/>
              <a:t>Object: Car</a:t>
            </a:r>
          </a:p>
          <a:p>
            <a:pPr algn="l"/>
            <a:r>
              <a:rPr lang="en-US" dirty="0"/>
              <a:t>Method: Start(),Stop(),Speed()</a:t>
            </a:r>
          </a:p>
          <a:p>
            <a:pPr algn="l"/>
            <a:r>
              <a:rPr lang="en-US" dirty="0"/>
              <a:t>Attribute: Color, Brand</a:t>
            </a:r>
          </a:p>
        </p:txBody>
      </p:sp>
      <p:sp>
        <p:nvSpPr>
          <p:cNvPr id="4" name="TextBox 3">
            <a:extLst>
              <a:ext uri="{FF2B5EF4-FFF2-40B4-BE49-F238E27FC236}">
                <a16:creationId xmlns:a16="http://schemas.microsoft.com/office/drawing/2014/main" id="{215F32B3-E250-DEF1-C95D-C31325A9E05E}"/>
              </a:ext>
            </a:extLst>
          </p:cNvPr>
          <p:cNvSpPr txBox="1"/>
          <p:nvPr/>
        </p:nvSpPr>
        <p:spPr>
          <a:xfrm>
            <a:off x="5945157" y="6345449"/>
            <a:ext cx="301686" cy="369332"/>
          </a:xfrm>
          <a:prstGeom prst="rect">
            <a:avLst/>
          </a:prstGeom>
          <a:noFill/>
        </p:spPr>
        <p:txBody>
          <a:bodyPr wrap="square" rtlCol="0">
            <a:spAutoFit/>
          </a:bodyPr>
          <a:lstStyle/>
          <a:p>
            <a:r>
              <a:rPr lang="en-US" dirty="0"/>
              <a:t>3</a:t>
            </a:r>
          </a:p>
        </p:txBody>
      </p:sp>
      <p:pic>
        <p:nvPicPr>
          <p:cNvPr id="1028" name="Picture 4" descr="What is Object Oriented Programming (OOP)? (With Examples)">
            <a:extLst>
              <a:ext uri="{FF2B5EF4-FFF2-40B4-BE49-F238E27FC236}">
                <a16:creationId xmlns:a16="http://schemas.microsoft.com/office/drawing/2014/main" id="{CE8FBE3E-CE39-6DB0-8BD8-DD7CC4851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019" y="3187121"/>
            <a:ext cx="4210050" cy="2735773"/>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719E0F97-66FD-EA04-3668-CDDB7B0B43E7}"/>
              </a:ext>
            </a:extLst>
          </p:cNvPr>
          <p:cNvSpPr txBox="1">
            <a:spLocks/>
          </p:cNvSpPr>
          <p:nvPr/>
        </p:nvSpPr>
        <p:spPr>
          <a:xfrm>
            <a:off x="1516505" y="1801319"/>
            <a:ext cx="9788577" cy="22335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Class:</a:t>
            </a:r>
          </a:p>
          <a:p>
            <a:pPr algn="l"/>
            <a:r>
              <a:rPr lang="en-GB" sz="2800" i="1" dirty="0"/>
              <a:t>A </a:t>
            </a:r>
            <a:r>
              <a:rPr lang="en-GB" sz="2800" b="1" i="1" dirty="0"/>
              <a:t>class</a:t>
            </a:r>
            <a:r>
              <a:rPr lang="en-GB" sz="2800" i="1" dirty="0"/>
              <a:t> is a </a:t>
            </a:r>
            <a:r>
              <a:rPr lang="en-GB" sz="2800" b="1" i="1" dirty="0"/>
              <a:t>blueprint</a:t>
            </a:r>
            <a:r>
              <a:rPr lang="en-GB" sz="2800" i="1" dirty="0"/>
              <a:t> — it tells what a car should have and what it can do.</a:t>
            </a:r>
            <a:br>
              <a:rPr lang="en-GB" sz="2800" i="1" dirty="0"/>
            </a:br>
            <a:r>
              <a:rPr lang="en-GB" sz="2800" i="1" dirty="0"/>
              <a:t>It’s just a plan, not a real car yet.</a:t>
            </a:r>
            <a:endParaRPr lang="en-US" sz="2800" b="1" i="1" dirty="0"/>
          </a:p>
        </p:txBody>
      </p:sp>
    </p:spTree>
    <p:extLst>
      <p:ext uri="{BB962C8B-B14F-4D97-AF65-F5344CB8AC3E}">
        <p14:creationId xmlns:p14="http://schemas.microsoft.com/office/powerpoint/2010/main" val="1082302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4FD51-9B27-520C-B0F5-3FB06B2D32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ABD92-4837-5FFD-FD65-AEA8FE20D0D3}"/>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C6259C7D-6903-BED9-47BB-5928E3176638}"/>
              </a:ext>
            </a:extLst>
          </p:cNvPr>
          <p:cNvSpPr>
            <a:spLocks noGrp="1"/>
          </p:cNvSpPr>
          <p:nvPr>
            <p:ph type="subTitle" idx="1"/>
          </p:nvPr>
        </p:nvSpPr>
        <p:spPr>
          <a:xfrm>
            <a:off x="885371" y="1607280"/>
            <a:ext cx="10697504" cy="3721466"/>
          </a:xfrm>
        </p:spPr>
        <p:txBody>
          <a:bodyPr>
            <a:normAutofit lnSpcReduction="10000"/>
          </a:bodyPr>
          <a:lstStyle/>
          <a:p>
            <a:pPr lvl="0" algn="l" eaLnBrk="0" fontAlgn="base" hangingPunct="0">
              <a:lnSpc>
                <a:spcPct val="100000"/>
              </a:lnSpc>
              <a:spcBef>
                <a:spcPct val="0"/>
              </a:spcBef>
              <a:spcAft>
                <a:spcPct val="0"/>
              </a:spcAft>
            </a:pPr>
            <a:r>
              <a:rPr lang="en-US" altLang="en-US" b="1" dirty="0">
                <a:latin typeface="Arial" panose="020B0604020202020204" pitchFamily="34" charset="0"/>
              </a:rPr>
              <a:t>Use of Tree:</a:t>
            </a:r>
          </a:p>
          <a:p>
            <a:pPr lvl="0" algn="l" eaLnBrk="0" fontAlgn="base" hangingPunct="0">
              <a:lnSpc>
                <a:spcPct val="100000"/>
              </a:lnSpc>
              <a:spcBef>
                <a:spcPct val="0"/>
              </a:spcBef>
              <a:spcAft>
                <a:spcPct val="0"/>
              </a:spcAft>
            </a:pPr>
            <a:endParaRPr lang="en-US" altLang="en-US" b="1" dirty="0">
              <a:latin typeface="Arial" panose="020B0604020202020204" pitchFamily="34" charset="0"/>
            </a:endParaRPr>
          </a:p>
          <a:p>
            <a:pPr lvl="0" algn="l" eaLnBrk="0" fontAlgn="base" hangingPunct="0">
              <a:lnSpc>
                <a:spcPct val="100000"/>
              </a:lnSpc>
              <a:spcBef>
                <a:spcPct val="0"/>
              </a:spcBef>
              <a:spcAft>
                <a:spcPct val="0"/>
              </a:spcAft>
              <a:buFontTx/>
              <a:buChar char="•"/>
            </a:pPr>
            <a:r>
              <a:rPr lang="en-US" altLang="en-US" b="1" dirty="0">
                <a:latin typeface="Arial" panose="020B0604020202020204" pitchFamily="34" charset="0"/>
              </a:rPr>
              <a:t>Hierarchical Representation</a:t>
            </a:r>
            <a:r>
              <a:rPr lang="en-US" altLang="en-US" dirty="0">
                <a:latin typeface="Arial" panose="020B0604020202020204" pitchFamily="34" charset="0"/>
              </a:rPr>
              <a:t> </a:t>
            </a:r>
          </a:p>
          <a:p>
            <a:pPr lvl="0" algn="l" eaLnBrk="0" fontAlgn="base" hangingPunct="0">
              <a:lnSpc>
                <a:spcPct val="100000"/>
              </a:lnSpc>
              <a:spcBef>
                <a:spcPct val="0"/>
              </a:spcBef>
              <a:spcAft>
                <a:spcPct val="0"/>
              </a:spcAft>
            </a:pPr>
            <a:r>
              <a:rPr lang="en-US" altLang="en-US" dirty="0">
                <a:latin typeface="Arial" panose="020B0604020202020204" pitchFamily="34" charset="0"/>
              </a:rPr>
              <a:t>	Represents data in levels, like </a:t>
            </a:r>
            <a:r>
              <a:rPr lang="en-US" altLang="en-US" b="1" dirty="0">
                <a:latin typeface="Arial" panose="020B0604020202020204" pitchFamily="34" charset="0"/>
              </a:rPr>
              <a:t>company hierarchy or file system</a:t>
            </a:r>
            <a:r>
              <a:rPr lang="en-US" altLang="en-US" dirty="0">
                <a:latin typeface="Arial" panose="020B0604020202020204" pitchFamily="34" charset="0"/>
              </a:rPr>
              <a:t>.</a:t>
            </a:r>
          </a:p>
          <a:p>
            <a:pPr lvl="0" algn="l" eaLnBrk="0" fontAlgn="base" hangingPunct="0">
              <a:lnSpc>
                <a:spcPct val="100000"/>
              </a:lnSpc>
              <a:spcBef>
                <a:spcPct val="0"/>
              </a:spcBef>
              <a:spcAft>
                <a:spcPct val="0"/>
              </a:spcAft>
              <a:buFontTx/>
              <a:buChar char="•"/>
            </a:pPr>
            <a:r>
              <a:rPr lang="en-US" altLang="en-US" b="1" dirty="0">
                <a:latin typeface="Arial" panose="020B0604020202020204" pitchFamily="34" charset="0"/>
              </a:rPr>
              <a:t>Efficient Searching</a:t>
            </a:r>
            <a:r>
              <a:rPr lang="en-US" altLang="en-US" dirty="0">
                <a:latin typeface="Arial" panose="020B0604020202020204" pitchFamily="34" charset="0"/>
              </a:rPr>
              <a:t> </a:t>
            </a:r>
          </a:p>
          <a:p>
            <a:pPr lvl="0" algn="l" eaLnBrk="0" fontAlgn="base" hangingPunct="0">
              <a:lnSpc>
                <a:spcPct val="100000"/>
              </a:lnSpc>
              <a:spcBef>
                <a:spcPct val="0"/>
              </a:spcBef>
              <a:spcAft>
                <a:spcPct val="0"/>
              </a:spcAft>
            </a:pPr>
            <a:r>
              <a:rPr lang="en-US" altLang="en-US" dirty="0">
                <a:latin typeface="Arial" panose="020B0604020202020204" pitchFamily="34" charset="0"/>
              </a:rPr>
              <a:t>	Especially in </a:t>
            </a:r>
            <a:r>
              <a:rPr lang="en-US" altLang="en-US" b="1" dirty="0">
                <a:latin typeface="Arial" panose="020B0604020202020204" pitchFamily="34" charset="0"/>
              </a:rPr>
              <a:t>Binary Search Trees (BST)</a:t>
            </a:r>
            <a:r>
              <a:rPr lang="en-US" altLang="en-US" dirty="0">
                <a:latin typeface="Arial" panose="020B0604020202020204" pitchFamily="34" charset="0"/>
              </a:rPr>
              <a:t>, data can be found quickly.</a:t>
            </a:r>
          </a:p>
          <a:p>
            <a:pPr lvl="0" algn="l" eaLnBrk="0" fontAlgn="base" hangingPunct="0">
              <a:lnSpc>
                <a:spcPct val="100000"/>
              </a:lnSpc>
              <a:spcBef>
                <a:spcPct val="0"/>
              </a:spcBef>
              <a:spcAft>
                <a:spcPct val="0"/>
              </a:spcAft>
              <a:buFontTx/>
              <a:buChar char="•"/>
            </a:pPr>
            <a:r>
              <a:rPr lang="en-US" altLang="en-US" b="1" dirty="0">
                <a:latin typeface="Arial" panose="020B0604020202020204" pitchFamily="34" charset="0"/>
              </a:rPr>
              <a:t>Expression Evaluation &amp; Decision Making</a:t>
            </a:r>
            <a:r>
              <a:rPr lang="en-US" altLang="en-US" dirty="0">
                <a:latin typeface="Arial" panose="020B0604020202020204" pitchFamily="34" charset="0"/>
              </a:rPr>
              <a:t> </a:t>
            </a:r>
          </a:p>
          <a:p>
            <a:pPr lvl="0" algn="l" eaLnBrk="0" fontAlgn="base" hangingPunct="0">
              <a:lnSpc>
                <a:spcPct val="100000"/>
              </a:lnSpc>
              <a:spcBef>
                <a:spcPct val="0"/>
              </a:spcBef>
              <a:spcAft>
                <a:spcPct val="0"/>
              </a:spcAft>
            </a:pPr>
            <a:r>
              <a:rPr lang="en-US" altLang="en-US" dirty="0">
                <a:latin typeface="Arial" panose="020B0604020202020204" pitchFamily="34" charset="0"/>
              </a:rPr>
              <a:t>	Used in </a:t>
            </a:r>
            <a:r>
              <a:rPr lang="en-US" altLang="en-US" b="1" dirty="0">
                <a:latin typeface="Arial" panose="020B0604020202020204" pitchFamily="34" charset="0"/>
              </a:rPr>
              <a:t>calculators, game trees, and AI decision trees</a:t>
            </a:r>
            <a:r>
              <a:rPr lang="en-US" altLang="en-US" dirty="0">
                <a:latin typeface="Arial" panose="020B0604020202020204" pitchFamily="34" charset="0"/>
              </a:rPr>
              <a:t>.</a:t>
            </a:r>
          </a:p>
          <a:p>
            <a:pPr lvl="0" algn="l" eaLnBrk="0" fontAlgn="base" hangingPunct="0">
              <a:lnSpc>
                <a:spcPct val="100000"/>
              </a:lnSpc>
              <a:spcBef>
                <a:spcPct val="0"/>
              </a:spcBef>
              <a:spcAft>
                <a:spcPct val="0"/>
              </a:spcAft>
              <a:buFontTx/>
              <a:buChar char="•"/>
            </a:pPr>
            <a:r>
              <a:rPr lang="en-US" altLang="en-US" b="1" dirty="0">
                <a:latin typeface="Arial" panose="020B0604020202020204" pitchFamily="34" charset="0"/>
              </a:rPr>
              <a:t>Database &amp; Routing Applications</a:t>
            </a:r>
            <a:r>
              <a:rPr lang="en-US" altLang="en-US" dirty="0">
                <a:latin typeface="Arial" panose="020B0604020202020204" pitchFamily="34" charset="0"/>
              </a:rPr>
              <a:t> </a:t>
            </a:r>
          </a:p>
          <a:p>
            <a:pPr lvl="0" algn="l" eaLnBrk="0" fontAlgn="base" hangingPunct="0">
              <a:lnSpc>
                <a:spcPct val="100000"/>
              </a:lnSpc>
              <a:spcBef>
                <a:spcPct val="0"/>
              </a:spcBef>
              <a:spcAft>
                <a:spcPct val="0"/>
              </a:spcAft>
            </a:pPr>
            <a:r>
              <a:rPr lang="en-US" altLang="en-US" dirty="0">
                <a:latin typeface="Arial" panose="020B0604020202020204" pitchFamily="34" charset="0"/>
              </a:rPr>
              <a:t>	Helps in </a:t>
            </a:r>
            <a:r>
              <a:rPr lang="en-US" altLang="en-US" b="1" dirty="0">
                <a:latin typeface="Arial" panose="020B0604020202020204" pitchFamily="34" charset="0"/>
              </a:rPr>
              <a:t>database indexing</a:t>
            </a:r>
            <a:r>
              <a:rPr lang="en-US" altLang="en-US" dirty="0">
                <a:latin typeface="Arial" panose="020B0604020202020204" pitchFamily="34" charset="0"/>
              </a:rPr>
              <a:t> (B+ trees) and </a:t>
            </a:r>
            <a:r>
              <a:rPr lang="en-US" altLang="en-US" b="1" dirty="0">
                <a:latin typeface="Arial" panose="020B0604020202020204" pitchFamily="34" charset="0"/>
              </a:rPr>
              <a:t>network routing</a:t>
            </a:r>
            <a:r>
              <a:rPr lang="en-US" altLang="en-US" dirty="0">
                <a:latin typeface="Arial" panose="020B0604020202020204" pitchFamily="34" charset="0"/>
              </a:rPr>
              <a:t>.</a:t>
            </a:r>
          </a:p>
          <a:p>
            <a:pPr algn="l"/>
            <a:endParaRPr lang="en-GB" dirty="0"/>
          </a:p>
        </p:txBody>
      </p:sp>
      <p:sp>
        <p:nvSpPr>
          <p:cNvPr id="5" name="Subtitle 2">
            <a:extLst>
              <a:ext uri="{FF2B5EF4-FFF2-40B4-BE49-F238E27FC236}">
                <a16:creationId xmlns:a16="http://schemas.microsoft.com/office/drawing/2014/main" id="{1FB9F53A-BAC6-24B1-BA49-7DA075058B82}"/>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E28C4738-35F0-06DA-A3D6-27FC1319F26D}"/>
              </a:ext>
            </a:extLst>
          </p:cNvPr>
          <p:cNvSpPr txBox="1"/>
          <p:nvPr/>
        </p:nvSpPr>
        <p:spPr>
          <a:xfrm>
            <a:off x="5945156" y="6345449"/>
            <a:ext cx="455643" cy="369332"/>
          </a:xfrm>
          <a:prstGeom prst="rect">
            <a:avLst/>
          </a:prstGeom>
          <a:noFill/>
        </p:spPr>
        <p:txBody>
          <a:bodyPr wrap="square" rtlCol="0">
            <a:spAutoFit/>
          </a:bodyPr>
          <a:lstStyle/>
          <a:p>
            <a:r>
              <a:rPr lang="en-US" dirty="0"/>
              <a:t>39</a:t>
            </a:r>
          </a:p>
        </p:txBody>
      </p:sp>
    </p:spTree>
    <p:extLst>
      <p:ext uri="{BB962C8B-B14F-4D97-AF65-F5344CB8AC3E}">
        <p14:creationId xmlns:p14="http://schemas.microsoft.com/office/powerpoint/2010/main" val="252843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F7090-EBE9-3F28-F647-BACB348A76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73554-03A5-B9FE-1FF7-F8AF9F05723B}"/>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657150D7-5017-C197-C474-4A542FB5AA8A}"/>
              </a:ext>
            </a:extLst>
          </p:cNvPr>
          <p:cNvSpPr>
            <a:spLocks noGrp="1"/>
          </p:cNvSpPr>
          <p:nvPr>
            <p:ph type="subTitle" idx="1"/>
          </p:nvPr>
        </p:nvSpPr>
        <p:spPr>
          <a:xfrm>
            <a:off x="885371" y="1607280"/>
            <a:ext cx="10697504" cy="1345782"/>
          </a:xfrm>
        </p:spPr>
        <p:txBody>
          <a:bodyPr>
            <a:normAutofit/>
          </a:bodyPr>
          <a:lstStyle/>
          <a:p>
            <a:r>
              <a:rPr lang="en-GB" altLang="en-US" sz="3200" b="1" dirty="0">
                <a:latin typeface="Arial" panose="020B0604020202020204" pitchFamily="34" charset="0"/>
              </a:rPr>
              <a:t>Binary Tree</a:t>
            </a:r>
          </a:p>
          <a:p>
            <a:pPr algn="l"/>
            <a:r>
              <a:rPr lang="en-GB" dirty="0"/>
              <a:t>A binary tree is a tree data structure in which each node can have at most two children : Left child, Right child.</a:t>
            </a:r>
            <a:endParaRPr lang="en-GB" sz="3200" b="1" dirty="0"/>
          </a:p>
        </p:txBody>
      </p:sp>
      <p:sp>
        <p:nvSpPr>
          <p:cNvPr id="5" name="Subtitle 2">
            <a:extLst>
              <a:ext uri="{FF2B5EF4-FFF2-40B4-BE49-F238E27FC236}">
                <a16:creationId xmlns:a16="http://schemas.microsoft.com/office/drawing/2014/main" id="{89ADBB25-4209-29A0-6D65-9157FE08153F}"/>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53F2B9DE-D652-62F3-25D5-29E07DA44070}"/>
              </a:ext>
            </a:extLst>
          </p:cNvPr>
          <p:cNvSpPr txBox="1"/>
          <p:nvPr/>
        </p:nvSpPr>
        <p:spPr>
          <a:xfrm>
            <a:off x="5945156" y="6345449"/>
            <a:ext cx="455643" cy="369332"/>
          </a:xfrm>
          <a:prstGeom prst="rect">
            <a:avLst/>
          </a:prstGeom>
          <a:noFill/>
        </p:spPr>
        <p:txBody>
          <a:bodyPr wrap="square" rtlCol="0">
            <a:spAutoFit/>
          </a:bodyPr>
          <a:lstStyle/>
          <a:p>
            <a:r>
              <a:rPr lang="en-US" dirty="0"/>
              <a:t>40</a:t>
            </a:r>
          </a:p>
        </p:txBody>
      </p:sp>
      <p:sp>
        <p:nvSpPr>
          <p:cNvPr id="4" name="Rectangle 6">
            <a:extLst>
              <a:ext uri="{FF2B5EF4-FFF2-40B4-BE49-F238E27FC236}">
                <a16:creationId xmlns:a16="http://schemas.microsoft.com/office/drawing/2014/main" id="{85A2B7DE-95A7-22C7-98D5-649D4185F6E2}"/>
              </a:ext>
            </a:extLst>
          </p:cNvPr>
          <p:cNvSpPr>
            <a:spLocks noChangeArrowheads="1"/>
          </p:cNvSpPr>
          <p:nvPr/>
        </p:nvSpPr>
        <p:spPr bwMode="auto">
          <a:xfrm>
            <a:off x="1039318" y="3389100"/>
            <a:ext cx="505668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GB" altLang="en-US" sz="2400" b="1" i="0" u="none" strike="noStrike" cap="none" normalizeH="0" baseline="0" dirty="0">
                <a:ln>
                  <a:noFill/>
                </a:ln>
                <a:solidFill>
                  <a:schemeClr val="tx1"/>
                </a:solidFill>
                <a:effectLst/>
                <a:latin typeface="Arial" panose="020B0604020202020204" pitchFamily="34" charset="0"/>
              </a:rPr>
              <a:t>Types: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GB" altLang="en-US" sz="2000" dirty="0">
                <a:latin typeface="Arial" panose="020B0604020202020204" pitchFamily="34" charset="0"/>
              </a:rPr>
              <a:t>Full Binary Tree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sz="2000" i="0" u="none" strike="noStrike" cap="none" normalizeH="0" baseline="0" dirty="0">
                <a:ln>
                  <a:noFill/>
                </a:ln>
                <a:solidFill>
                  <a:schemeClr val="tx1"/>
                </a:solidFill>
                <a:effectLst/>
                <a:latin typeface="Arial" panose="020B0604020202020204" pitchFamily="34" charset="0"/>
              </a:rPr>
              <a:t>Complete Binary Tree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GB" altLang="en-US" sz="2000" dirty="0">
                <a:latin typeface="Arial" panose="020B0604020202020204" pitchFamily="34" charset="0"/>
              </a:rPr>
              <a:t>Perfect Binary Tree</a:t>
            </a:r>
          </a:p>
          <a:p>
            <a:pPr marL="342900" indent="-342900" eaLnBrk="0" fontAlgn="base" hangingPunct="0">
              <a:spcBef>
                <a:spcPct val="0"/>
              </a:spcBef>
              <a:spcAft>
                <a:spcPct val="0"/>
              </a:spcAft>
              <a:buFont typeface="+mj-lt"/>
              <a:buAutoNum type="arabicPeriod"/>
            </a:pPr>
            <a:r>
              <a:rPr lang="en-GB" altLang="en-US" sz="2000" dirty="0">
                <a:latin typeface="Arial" panose="020B0604020202020204" pitchFamily="34" charset="0"/>
              </a:rPr>
              <a:t>Degenerate (or Skewed) Binary Tree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GB" altLang="en-US" sz="2000" i="0" u="none" strike="noStrike" cap="none" normalizeH="0" baseline="0" dirty="0">
                <a:ln>
                  <a:noFill/>
                </a:ln>
                <a:solidFill>
                  <a:schemeClr val="tx1"/>
                </a:solidFill>
                <a:effectLst/>
                <a:latin typeface="Arial" panose="020B0604020202020204" pitchFamily="34" charset="0"/>
              </a:rPr>
              <a:t>BST(Binary Search Tree)=&gt;AVL</a:t>
            </a:r>
            <a:endParaRPr kumimoji="0" lang="en-GB" altLang="en-US" sz="16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GB" altLang="en-US" sz="1600" b="1" i="0" u="none" strike="noStrike" cap="none" normalizeH="0" baseline="0" dirty="0">
              <a:ln>
                <a:noFill/>
              </a:ln>
              <a:solidFill>
                <a:schemeClr val="tx1"/>
              </a:solidFill>
              <a:effectLst/>
              <a:latin typeface="Arial" panose="020B0604020202020204" pitchFamily="34" charset="0"/>
            </a:endParaRPr>
          </a:p>
        </p:txBody>
      </p:sp>
      <p:pic>
        <p:nvPicPr>
          <p:cNvPr id="13314" name="Picture 2" descr="Difference between Binary Tree and Binary Search Tree - GeeksforGeeks">
            <a:extLst>
              <a:ext uri="{FF2B5EF4-FFF2-40B4-BE49-F238E27FC236}">
                <a16:creationId xmlns:a16="http://schemas.microsoft.com/office/drawing/2014/main" id="{2EF87988-2C04-44FE-F06E-91C5A595E3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757" y="2953062"/>
            <a:ext cx="3618358" cy="3304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664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D59E8-1056-79E8-853B-8F6A8B89C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A9D75-F794-9096-F431-F43C303F2455}"/>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66D06CCC-0749-36B3-DB0F-09CD68F09947}"/>
              </a:ext>
            </a:extLst>
          </p:cNvPr>
          <p:cNvSpPr>
            <a:spLocks noGrp="1"/>
          </p:cNvSpPr>
          <p:nvPr>
            <p:ph type="subTitle" idx="1"/>
          </p:nvPr>
        </p:nvSpPr>
        <p:spPr>
          <a:xfrm>
            <a:off x="885371" y="1607280"/>
            <a:ext cx="10697504" cy="1345782"/>
          </a:xfrm>
        </p:spPr>
        <p:txBody>
          <a:bodyPr>
            <a:normAutofit/>
          </a:bodyPr>
          <a:lstStyle/>
          <a:p>
            <a:r>
              <a:rPr lang="en-GB" altLang="en-US" sz="3200" b="1" dirty="0">
                <a:latin typeface="Arial" panose="020B0604020202020204" pitchFamily="34" charset="0"/>
              </a:rPr>
              <a:t>Types of Binary Tree</a:t>
            </a:r>
          </a:p>
        </p:txBody>
      </p:sp>
      <p:sp>
        <p:nvSpPr>
          <p:cNvPr id="5" name="Subtitle 2">
            <a:extLst>
              <a:ext uri="{FF2B5EF4-FFF2-40B4-BE49-F238E27FC236}">
                <a16:creationId xmlns:a16="http://schemas.microsoft.com/office/drawing/2014/main" id="{AB8F94C1-8C51-5BC2-F84E-D7916FB5942D}"/>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A49641A6-57C9-C3F7-E2EE-7F9AAA22AD4C}"/>
              </a:ext>
            </a:extLst>
          </p:cNvPr>
          <p:cNvSpPr txBox="1"/>
          <p:nvPr/>
        </p:nvSpPr>
        <p:spPr>
          <a:xfrm>
            <a:off x="5945156" y="6345449"/>
            <a:ext cx="455643" cy="369332"/>
          </a:xfrm>
          <a:prstGeom prst="rect">
            <a:avLst/>
          </a:prstGeom>
          <a:noFill/>
        </p:spPr>
        <p:txBody>
          <a:bodyPr wrap="square" rtlCol="0">
            <a:spAutoFit/>
          </a:bodyPr>
          <a:lstStyle/>
          <a:p>
            <a:r>
              <a:rPr lang="en-US" dirty="0"/>
              <a:t>41</a:t>
            </a:r>
          </a:p>
        </p:txBody>
      </p:sp>
      <p:pic>
        <p:nvPicPr>
          <p:cNvPr id="13316" name="Picture 4">
            <a:extLst>
              <a:ext uri="{FF2B5EF4-FFF2-40B4-BE49-F238E27FC236}">
                <a16:creationId xmlns:a16="http://schemas.microsoft.com/office/drawing/2014/main" id="{EAE3DFE4-37F9-8038-1C49-0C8C68E47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690"/>
          <a:stretch>
            <a:fillRect/>
          </a:stretch>
        </p:blipFill>
        <p:spPr bwMode="auto">
          <a:xfrm>
            <a:off x="1003156" y="1790903"/>
            <a:ext cx="10149526" cy="473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77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B95AD-0352-C031-263A-E792F35A4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18075-F3BB-3ABE-FF12-A9854665199C}"/>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4FE7E19E-8ECB-9355-684E-C4853E013394}"/>
              </a:ext>
            </a:extLst>
          </p:cNvPr>
          <p:cNvSpPr>
            <a:spLocks noGrp="1"/>
          </p:cNvSpPr>
          <p:nvPr>
            <p:ph type="subTitle" idx="1"/>
          </p:nvPr>
        </p:nvSpPr>
        <p:spPr>
          <a:xfrm>
            <a:off x="885371" y="1607279"/>
            <a:ext cx="10697504" cy="1821721"/>
          </a:xfrm>
        </p:spPr>
        <p:txBody>
          <a:bodyPr>
            <a:normAutofit/>
          </a:bodyPr>
          <a:lstStyle/>
          <a:p>
            <a:r>
              <a:rPr lang="en-GB" altLang="en-US" sz="3200" b="1" dirty="0">
                <a:latin typeface="Arial" panose="020B0604020202020204" pitchFamily="34" charset="0"/>
              </a:rPr>
              <a:t>Binary Search Tree (BST)</a:t>
            </a:r>
          </a:p>
          <a:p>
            <a:pPr algn="l"/>
            <a:r>
              <a:rPr lang="en-GB" dirty="0"/>
              <a:t>The data in the Binary Search Trees (BST) is always stored in such a way that the values in the left subtree are always less than the values in the root node and the values in the right subtree are always greater than the values in the root node</a:t>
            </a:r>
            <a:endParaRPr lang="en-GB" altLang="en-US" sz="3200" b="1" dirty="0">
              <a:latin typeface="Arial" panose="020B0604020202020204" pitchFamily="34" charset="0"/>
            </a:endParaRPr>
          </a:p>
        </p:txBody>
      </p:sp>
      <p:sp>
        <p:nvSpPr>
          <p:cNvPr id="3" name="TextBox 2">
            <a:extLst>
              <a:ext uri="{FF2B5EF4-FFF2-40B4-BE49-F238E27FC236}">
                <a16:creationId xmlns:a16="http://schemas.microsoft.com/office/drawing/2014/main" id="{F24F7AF6-5142-FBB1-7AB0-D008F1EB0AC0}"/>
              </a:ext>
            </a:extLst>
          </p:cNvPr>
          <p:cNvSpPr txBox="1"/>
          <p:nvPr/>
        </p:nvSpPr>
        <p:spPr>
          <a:xfrm>
            <a:off x="5945156" y="6345449"/>
            <a:ext cx="455643" cy="369332"/>
          </a:xfrm>
          <a:prstGeom prst="rect">
            <a:avLst/>
          </a:prstGeom>
          <a:noFill/>
        </p:spPr>
        <p:txBody>
          <a:bodyPr wrap="square" rtlCol="0">
            <a:spAutoFit/>
          </a:bodyPr>
          <a:lstStyle/>
          <a:p>
            <a:r>
              <a:rPr lang="en-US" dirty="0"/>
              <a:t>42</a:t>
            </a:r>
          </a:p>
        </p:txBody>
      </p:sp>
      <p:pic>
        <p:nvPicPr>
          <p:cNvPr id="14338" name="Picture 2" descr="binary serach tree">
            <a:extLst>
              <a:ext uri="{FF2B5EF4-FFF2-40B4-BE49-F238E27FC236}">
                <a16:creationId xmlns:a16="http://schemas.microsoft.com/office/drawing/2014/main" id="{25B0F96E-C9C8-6199-00FE-CA8055772B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20" b="10989"/>
          <a:stretch>
            <a:fillRect/>
          </a:stretch>
        </p:blipFill>
        <p:spPr bwMode="auto">
          <a:xfrm>
            <a:off x="5945156" y="3314135"/>
            <a:ext cx="5452836" cy="25464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B393D3CE-1868-7F5C-874C-ABD650242ECC}"/>
              </a:ext>
            </a:extLst>
          </p:cNvPr>
          <p:cNvSpPr>
            <a:spLocks noChangeArrowheads="1"/>
          </p:cNvSpPr>
          <p:nvPr/>
        </p:nvSpPr>
        <p:spPr bwMode="auto">
          <a:xfrm>
            <a:off x="1039318" y="3672173"/>
            <a:ext cx="3422323" cy="148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GB" altLang="en-US" sz="2400" b="1" i="0" u="none" strike="noStrike" cap="none" normalizeH="0" baseline="0" dirty="0">
                <a:ln>
                  <a:noFill/>
                </a:ln>
                <a:solidFill>
                  <a:schemeClr val="tx1"/>
                </a:solidFill>
                <a:effectLst/>
                <a:latin typeface="Arial" panose="020B0604020202020204" pitchFamily="34" charset="0"/>
              </a:rPr>
              <a:t>Types: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en-GB" altLang="en-US" i="0" u="none" strike="noStrike" cap="none" normalizeH="0" baseline="0" dirty="0">
                <a:ln>
                  <a:noFill/>
                </a:ln>
                <a:solidFill>
                  <a:schemeClr val="tx1"/>
                </a:solidFill>
                <a:effectLst/>
                <a:latin typeface="Arial" panose="020B0604020202020204" pitchFamily="34" charset="0"/>
              </a:rPr>
              <a:t>AVL Tree</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en-GB" altLang="en-US" dirty="0">
                <a:latin typeface="Arial" panose="020B0604020202020204" pitchFamily="34" charset="0"/>
              </a:rPr>
              <a:t>Red Black Tree</a:t>
            </a:r>
            <a:endParaRPr kumimoji="0" lang="en-GB" altLang="en-US"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4886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0905D-7496-AF4C-B780-BECAA4462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084EB-A266-4691-9A39-3A047486E99D}"/>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49BA3388-977D-0B19-AE23-32C5405D3A80}"/>
              </a:ext>
            </a:extLst>
          </p:cNvPr>
          <p:cNvSpPr>
            <a:spLocks noGrp="1"/>
          </p:cNvSpPr>
          <p:nvPr>
            <p:ph type="subTitle" idx="1"/>
          </p:nvPr>
        </p:nvSpPr>
        <p:spPr>
          <a:xfrm>
            <a:off x="885371" y="1607280"/>
            <a:ext cx="10697504" cy="1455234"/>
          </a:xfrm>
        </p:spPr>
        <p:txBody>
          <a:bodyPr>
            <a:normAutofit/>
          </a:bodyPr>
          <a:lstStyle/>
          <a:p>
            <a:r>
              <a:rPr lang="en-GB" altLang="en-US" sz="3200" b="1" dirty="0">
                <a:latin typeface="Arial" panose="020B0604020202020204" pitchFamily="34" charset="0"/>
              </a:rPr>
              <a:t>AVL Tree</a:t>
            </a:r>
          </a:p>
          <a:p>
            <a:pPr algn="l"/>
            <a:r>
              <a:rPr lang="en-GB" dirty="0"/>
              <a:t>In AVL trees, the difference between the heights of left and right subtrees, known as the </a:t>
            </a:r>
            <a:r>
              <a:rPr lang="en-GB" b="1" dirty="0"/>
              <a:t>Balance Factor(-1,0,1)</a:t>
            </a:r>
            <a:r>
              <a:rPr lang="en-GB" dirty="0"/>
              <a:t>, must be at most one</a:t>
            </a:r>
            <a:endParaRPr lang="en-GB" altLang="en-US" sz="3200" b="1" dirty="0">
              <a:latin typeface="Arial" panose="020B0604020202020204" pitchFamily="34" charset="0"/>
            </a:endParaRPr>
          </a:p>
        </p:txBody>
      </p:sp>
      <p:sp>
        <p:nvSpPr>
          <p:cNvPr id="5" name="Subtitle 2">
            <a:extLst>
              <a:ext uri="{FF2B5EF4-FFF2-40B4-BE49-F238E27FC236}">
                <a16:creationId xmlns:a16="http://schemas.microsoft.com/office/drawing/2014/main" id="{D4C8F085-F789-DF52-5071-389972FDBDA5}"/>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580C6A23-3C56-F395-B068-26CCD78F82C4}"/>
              </a:ext>
            </a:extLst>
          </p:cNvPr>
          <p:cNvSpPr txBox="1"/>
          <p:nvPr/>
        </p:nvSpPr>
        <p:spPr>
          <a:xfrm>
            <a:off x="5945156" y="6345449"/>
            <a:ext cx="455643" cy="369332"/>
          </a:xfrm>
          <a:prstGeom prst="rect">
            <a:avLst/>
          </a:prstGeom>
          <a:noFill/>
        </p:spPr>
        <p:txBody>
          <a:bodyPr wrap="square" rtlCol="0">
            <a:spAutoFit/>
          </a:bodyPr>
          <a:lstStyle/>
          <a:p>
            <a:r>
              <a:rPr lang="en-US" dirty="0"/>
              <a:t>43</a:t>
            </a:r>
          </a:p>
        </p:txBody>
      </p:sp>
      <p:sp>
        <p:nvSpPr>
          <p:cNvPr id="4" name="Subtitle 2">
            <a:extLst>
              <a:ext uri="{FF2B5EF4-FFF2-40B4-BE49-F238E27FC236}">
                <a16:creationId xmlns:a16="http://schemas.microsoft.com/office/drawing/2014/main" id="{A6529AAB-B1CB-CE5D-C967-9887D78CB01A}"/>
              </a:ext>
            </a:extLst>
          </p:cNvPr>
          <p:cNvSpPr txBox="1">
            <a:spLocks/>
          </p:cNvSpPr>
          <p:nvPr/>
        </p:nvSpPr>
        <p:spPr>
          <a:xfrm>
            <a:off x="1039318" y="3035873"/>
            <a:ext cx="10697504" cy="39312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BALANCE FACTOR = HEIGHT(LEFT SUBTREE) − HEIGHT(RIGHT SUBTREE)</a:t>
            </a:r>
            <a:endParaRPr lang="en-GB" altLang="en-US" sz="3200" b="1" dirty="0">
              <a:latin typeface="Arial" panose="020B0604020202020204" pitchFamily="34" charset="0"/>
            </a:endParaRPr>
          </a:p>
        </p:txBody>
      </p:sp>
      <p:sp>
        <p:nvSpPr>
          <p:cNvPr id="8" name="Subtitle 2">
            <a:extLst>
              <a:ext uri="{FF2B5EF4-FFF2-40B4-BE49-F238E27FC236}">
                <a16:creationId xmlns:a16="http://schemas.microsoft.com/office/drawing/2014/main" id="{A8F851D6-EC11-EA14-78EA-98745C965C42}"/>
              </a:ext>
            </a:extLst>
          </p:cNvPr>
          <p:cNvSpPr txBox="1">
            <a:spLocks/>
          </p:cNvSpPr>
          <p:nvPr/>
        </p:nvSpPr>
        <p:spPr>
          <a:xfrm>
            <a:off x="824225" y="3554699"/>
            <a:ext cx="10758650" cy="249776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If balance factor goes outside this range, the tree performs </a:t>
            </a:r>
            <a:r>
              <a:rPr lang="en-GB" sz="2800" b="1" dirty="0"/>
              <a:t>rotations</a:t>
            </a:r>
            <a:r>
              <a:rPr lang="en-GB" sz="2800" dirty="0"/>
              <a:t> to rebalance.</a:t>
            </a:r>
          </a:p>
          <a:p>
            <a:pPr algn="l"/>
            <a:r>
              <a:rPr lang="en-US" dirty="0"/>
              <a:t>LL Rotations</a:t>
            </a:r>
          </a:p>
          <a:p>
            <a:pPr algn="l"/>
            <a:r>
              <a:rPr lang="en-US" dirty="0"/>
              <a:t>RR Rotations</a:t>
            </a:r>
          </a:p>
          <a:p>
            <a:pPr algn="l"/>
            <a:r>
              <a:rPr lang="en-US" dirty="0"/>
              <a:t>LR Rotations</a:t>
            </a:r>
          </a:p>
          <a:p>
            <a:pPr algn="l"/>
            <a:r>
              <a:rPr lang="en-US" dirty="0"/>
              <a:t>RL Rotations</a:t>
            </a:r>
            <a:endParaRPr lang="en-GB" sz="3200" dirty="0"/>
          </a:p>
        </p:txBody>
      </p:sp>
      <p:pic>
        <p:nvPicPr>
          <p:cNvPr id="15368" name="Picture 8" descr="AVL Tree in Javascript - LearnersBucket">
            <a:extLst>
              <a:ext uri="{FF2B5EF4-FFF2-40B4-BE49-F238E27FC236}">
                <a16:creationId xmlns:a16="http://schemas.microsoft.com/office/drawing/2014/main" id="{FEA57DBA-0ED7-1332-2AE2-B0623C7163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96"/>
          <a:stretch>
            <a:fillRect/>
          </a:stretch>
        </p:blipFill>
        <p:spPr bwMode="auto">
          <a:xfrm>
            <a:off x="6512437" y="4001840"/>
            <a:ext cx="4068318" cy="249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755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FFA8D-A4D2-ADAC-BEA8-85BCD7650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F8ECC-81E4-023A-2AB7-8CA7FAFBF682}"/>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EFC39784-F1E6-6597-1C8B-E161E7D70973}"/>
              </a:ext>
            </a:extLst>
          </p:cNvPr>
          <p:cNvSpPr>
            <a:spLocks noGrp="1"/>
          </p:cNvSpPr>
          <p:nvPr>
            <p:ph type="subTitle" idx="1"/>
          </p:nvPr>
        </p:nvSpPr>
        <p:spPr>
          <a:xfrm>
            <a:off x="885371" y="1607280"/>
            <a:ext cx="10697504" cy="1455234"/>
          </a:xfrm>
        </p:spPr>
        <p:txBody>
          <a:bodyPr>
            <a:normAutofit/>
          </a:bodyPr>
          <a:lstStyle/>
          <a:p>
            <a:r>
              <a:rPr lang="en-GB" altLang="en-US" sz="3200" b="1" dirty="0">
                <a:latin typeface="Arial" panose="020B0604020202020204" pitchFamily="34" charset="0"/>
              </a:rPr>
              <a:t>AVL Tree-</a:t>
            </a:r>
            <a:r>
              <a:rPr lang="en-GB" sz="3200" b="1" dirty="0"/>
              <a:t> rotations(LL)</a:t>
            </a:r>
          </a:p>
          <a:p>
            <a:pPr algn="l"/>
            <a:r>
              <a:rPr lang="en-GB" dirty="0"/>
              <a:t>LL rotation is performed when the node is inserted into the Left subtree leading to an unbalanced tree. This is a single left rotation to make the tree balanced again </a:t>
            </a:r>
            <a:endParaRPr lang="en-GB" altLang="en-US" sz="3200" b="1" dirty="0">
              <a:latin typeface="Arial" panose="020B0604020202020204" pitchFamily="34" charset="0"/>
            </a:endParaRPr>
          </a:p>
        </p:txBody>
      </p:sp>
      <p:sp>
        <p:nvSpPr>
          <p:cNvPr id="5" name="Subtitle 2">
            <a:extLst>
              <a:ext uri="{FF2B5EF4-FFF2-40B4-BE49-F238E27FC236}">
                <a16:creationId xmlns:a16="http://schemas.microsoft.com/office/drawing/2014/main" id="{0D4287DD-9427-02BF-DFA7-12105B1E2A69}"/>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9FEF4D91-C41B-7B7C-BC97-D036DCCACD7F}"/>
              </a:ext>
            </a:extLst>
          </p:cNvPr>
          <p:cNvSpPr txBox="1"/>
          <p:nvPr/>
        </p:nvSpPr>
        <p:spPr>
          <a:xfrm>
            <a:off x="5945156" y="6345449"/>
            <a:ext cx="455643" cy="369332"/>
          </a:xfrm>
          <a:prstGeom prst="rect">
            <a:avLst/>
          </a:prstGeom>
          <a:noFill/>
        </p:spPr>
        <p:txBody>
          <a:bodyPr wrap="square" rtlCol="0">
            <a:spAutoFit/>
          </a:bodyPr>
          <a:lstStyle/>
          <a:p>
            <a:r>
              <a:rPr lang="en-US" dirty="0"/>
              <a:t>44</a:t>
            </a:r>
          </a:p>
        </p:txBody>
      </p:sp>
      <p:pic>
        <p:nvPicPr>
          <p:cNvPr id="16386" name="Picture 2" descr="LL Rotations">
            <a:extLst>
              <a:ext uri="{FF2B5EF4-FFF2-40B4-BE49-F238E27FC236}">
                <a16:creationId xmlns:a16="http://schemas.microsoft.com/office/drawing/2014/main" id="{72898BA9-19D4-190E-CF43-C9CC696D4B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284" y="3062514"/>
            <a:ext cx="8023677" cy="328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04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F043-CDD5-8FFB-DF83-90A1F410F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3D883-CF6B-EDE2-7F9C-80F3FD540755}"/>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A07F9920-AA6C-75C6-B516-1515FC0D2D40}"/>
              </a:ext>
            </a:extLst>
          </p:cNvPr>
          <p:cNvSpPr>
            <a:spLocks noGrp="1"/>
          </p:cNvSpPr>
          <p:nvPr>
            <p:ph type="subTitle" idx="1"/>
          </p:nvPr>
        </p:nvSpPr>
        <p:spPr>
          <a:xfrm>
            <a:off x="885371" y="1607280"/>
            <a:ext cx="10697504" cy="1455234"/>
          </a:xfrm>
        </p:spPr>
        <p:txBody>
          <a:bodyPr>
            <a:normAutofit/>
          </a:bodyPr>
          <a:lstStyle/>
          <a:p>
            <a:r>
              <a:rPr lang="en-GB" altLang="en-US" sz="3200" b="1" dirty="0">
                <a:latin typeface="Arial" panose="020B0604020202020204" pitchFamily="34" charset="0"/>
              </a:rPr>
              <a:t>AVL Tree-</a:t>
            </a:r>
            <a:r>
              <a:rPr lang="en-GB" sz="3200" b="1" dirty="0"/>
              <a:t> rotations(RR)</a:t>
            </a:r>
          </a:p>
          <a:p>
            <a:pPr algn="l"/>
            <a:r>
              <a:rPr lang="en-GB" dirty="0"/>
              <a:t>RR rotation is performed when the node is inserted into the right subtree leading to an unbalanced tree. This is a single right rotation to make the tree balanced again</a:t>
            </a:r>
            <a:endParaRPr lang="en-GB" altLang="en-US" sz="3200" b="1" dirty="0">
              <a:latin typeface="Arial" panose="020B0604020202020204" pitchFamily="34" charset="0"/>
            </a:endParaRPr>
          </a:p>
        </p:txBody>
      </p:sp>
      <p:sp>
        <p:nvSpPr>
          <p:cNvPr id="5" name="Subtitle 2">
            <a:extLst>
              <a:ext uri="{FF2B5EF4-FFF2-40B4-BE49-F238E27FC236}">
                <a16:creationId xmlns:a16="http://schemas.microsoft.com/office/drawing/2014/main" id="{0669EED0-E4B7-D5AF-7C9C-05DD0512BB3E}"/>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4399BBFE-10A2-CEBE-676B-85B63A9A32BE}"/>
              </a:ext>
            </a:extLst>
          </p:cNvPr>
          <p:cNvSpPr txBox="1"/>
          <p:nvPr/>
        </p:nvSpPr>
        <p:spPr>
          <a:xfrm>
            <a:off x="5945156" y="6345449"/>
            <a:ext cx="455643" cy="369332"/>
          </a:xfrm>
          <a:prstGeom prst="rect">
            <a:avLst/>
          </a:prstGeom>
          <a:noFill/>
        </p:spPr>
        <p:txBody>
          <a:bodyPr wrap="square" rtlCol="0">
            <a:spAutoFit/>
          </a:bodyPr>
          <a:lstStyle/>
          <a:p>
            <a:r>
              <a:rPr lang="en-US" dirty="0"/>
              <a:t>45</a:t>
            </a:r>
          </a:p>
        </p:txBody>
      </p:sp>
      <p:pic>
        <p:nvPicPr>
          <p:cNvPr id="17410" name="Picture 2" descr="RR_Rotations">
            <a:extLst>
              <a:ext uri="{FF2B5EF4-FFF2-40B4-BE49-F238E27FC236}">
                <a16:creationId xmlns:a16="http://schemas.microsoft.com/office/drawing/2014/main" id="{01E670A1-D32D-2768-F842-47F68B6E85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405" y="3003514"/>
            <a:ext cx="8581502" cy="297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76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FBFA5-944B-71CB-62F9-F595DF2F5F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3626A4-0394-7E9C-3312-323044F5C972}"/>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C1AA814B-9670-EA5C-1760-2F310BBCDF0F}"/>
              </a:ext>
            </a:extLst>
          </p:cNvPr>
          <p:cNvSpPr>
            <a:spLocks noGrp="1"/>
          </p:cNvSpPr>
          <p:nvPr>
            <p:ph type="subTitle" idx="1"/>
          </p:nvPr>
        </p:nvSpPr>
        <p:spPr>
          <a:xfrm>
            <a:off x="885371" y="1607280"/>
            <a:ext cx="10697504" cy="1821720"/>
          </a:xfrm>
        </p:spPr>
        <p:txBody>
          <a:bodyPr>
            <a:normAutofit lnSpcReduction="10000"/>
          </a:bodyPr>
          <a:lstStyle/>
          <a:p>
            <a:r>
              <a:rPr lang="en-GB" altLang="en-US" sz="3200" b="1" dirty="0">
                <a:latin typeface="Arial" panose="020B0604020202020204" pitchFamily="34" charset="0"/>
              </a:rPr>
              <a:t>AVL Tree-</a:t>
            </a:r>
            <a:r>
              <a:rPr lang="en-GB" sz="3200" b="1" dirty="0"/>
              <a:t> rotations(LR)</a:t>
            </a:r>
            <a:r>
              <a:rPr lang="en-GB" dirty="0"/>
              <a:t> </a:t>
            </a:r>
          </a:p>
          <a:p>
            <a:pPr algn="l"/>
            <a:r>
              <a:rPr lang="en-GB" dirty="0"/>
              <a:t>LR rotation is the extended version of the previous single rotations, also called a double rotation. It is performed when a node is inserted into the right subtree of the left subtree. The LR rotation is a combination of the left rotation followed by the right rotation.</a:t>
            </a:r>
            <a:endParaRPr lang="en-GB" sz="3200" b="1" dirty="0"/>
          </a:p>
        </p:txBody>
      </p:sp>
      <p:sp>
        <p:nvSpPr>
          <p:cNvPr id="5" name="Subtitle 2">
            <a:extLst>
              <a:ext uri="{FF2B5EF4-FFF2-40B4-BE49-F238E27FC236}">
                <a16:creationId xmlns:a16="http://schemas.microsoft.com/office/drawing/2014/main" id="{53B11755-7FD5-D230-3384-E63B5811902D}"/>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0CCD5F99-728E-01AC-E9F5-45A6FFE66CF9}"/>
              </a:ext>
            </a:extLst>
          </p:cNvPr>
          <p:cNvSpPr txBox="1"/>
          <p:nvPr/>
        </p:nvSpPr>
        <p:spPr>
          <a:xfrm>
            <a:off x="5945156" y="6345449"/>
            <a:ext cx="455643" cy="369332"/>
          </a:xfrm>
          <a:prstGeom prst="rect">
            <a:avLst/>
          </a:prstGeom>
          <a:noFill/>
        </p:spPr>
        <p:txBody>
          <a:bodyPr wrap="square" rtlCol="0">
            <a:spAutoFit/>
          </a:bodyPr>
          <a:lstStyle/>
          <a:p>
            <a:r>
              <a:rPr lang="en-US" dirty="0"/>
              <a:t>46</a:t>
            </a:r>
          </a:p>
        </p:txBody>
      </p:sp>
      <p:pic>
        <p:nvPicPr>
          <p:cNvPr id="18434" name="Picture 2" descr="LR_Rotation">
            <a:extLst>
              <a:ext uri="{FF2B5EF4-FFF2-40B4-BE49-F238E27FC236}">
                <a16:creationId xmlns:a16="http://schemas.microsoft.com/office/drawing/2014/main" id="{D1698F90-7793-C98A-DEB9-4158DCCB6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62" y="3299277"/>
            <a:ext cx="7771073" cy="304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429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453D2-89FB-B6D5-391C-726AFB11EC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B227B-0247-532F-EEA1-1F93BAA84F6A}"/>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057F0627-3C27-8CFA-BFA8-E52343F495D3}"/>
              </a:ext>
            </a:extLst>
          </p:cNvPr>
          <p:cNvSpPr>
            <a:spLocks noGrp="1"/>
          </p:cNvSpPr>
          <p:nvPr>
            <p:ph type="subTitle" idx="1"/>
          </p:nvPr>
        </p:nvSpPr>
        <p:spPr>
          <a:xfrm>
            <a:off x="885371" y="1607280"/>
            <a:ext cx="10697504" cy="1821720"/>
          </a:xfrm>
        </p:spPr>
        <p:txBody>
          <a:bodyPr>
            <a:normAutofit lnSpcReduction="10000"/>
          </a:bodyPr>
          <a:lstStyle/>
          <a:p>
            <a:r>
              <a:rPr lang="en-GB" altLang="en-US" sz="3200" b="1" dirty="0">
                <a:latin typeface="Arial" panose="020B0604020202020204" pitchFamily="34" charset="0"/>
              </a:rPr>
              <a:t>AVL Tree-</a:t>
            </a:r>
            <a:r>
              <a:rPr lang="en-GB" sz="3200" b="1" dirty="0"/>
              <a:t> rotations(RL)</a:t>
            </a:r>
            <a:r>
              <a:rPr lang="en-GB" dirty="0"/>
              <a:t> </a:t>
            </a:r>
          </a:p>
          <a:p>
            <a:pPr algn="l"/>
            <a:r>
              <a:rPr lang="en-GB" dirty="0"/>
              <a:t>RL rotation is also the extended version of the previous single rotation, hence it is called a double rotation and it is performed if a node is inserted into the left subtree of the right subtree. The RL rotation is a combination of the right rotation followed by the left rotation.</a:t>
            </a:r>
            <a:endParaRPr lang="en-GB" sz="3200" b="1" dirty="0"/>
          </a:p>
        </p:txBody>
      </p:sp>
      <p:sp>
        <p:nvSpPr>
          <p:cNvPr id="5" name="Subtitle 2">
            <a:extLst>
              <a:ext uri="{FF2B5EF4-FFF2-40B4-BE49-F238E27FC236}">
                <a16:creationId xmlns:a16="http://schemas.microsoft.com/office/drawing/2014/main" id="{8D61F951-D273-7E10-C016-374B30F952F5}"/>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A2DA9BF3-70D0-2638-01C2-7A43651EED75}"/>
              </a:ext>
            </a:extLst>
          </p:cNvPr>
          <p:cNvSpPr txBox="1"/>
          <p:nvPr/>
        </p:nvSpPr>
        <p:spPr>
          <a:xfrm>
            <a:off x="5945156" y="6345449"/>
            <a:ext cx="455643" cy="369332"/>
          </a:xfrm>
          <a:prstGeom prst="rect">
            <a:avLst/>
          </a:prstGeom>
          <a:noFill/>
        </p:spPr>
        <p:txBody>
          <a:bodyPr wrap="square" rtlCol="0">
            <a:spAutoFit/>
          </a:bodyPr>
          <a:lstStyle/>
          <a:p>
            <a:r>
              <a:rPr lang="en-US" dirty="0"/>
              <a:t>47</a:t>
            </a:r>
          </a:p>
        </p:txBody>
      </p:sp>
      <p:pic>
        <p:nvPicPr>
          <p:cNvPr id="19458" name="Picture 2" descr="RL Rotations">
            <a:extLst>
              <a:ext uri="{FF2B5EF4-FFF2-40B4-BE49-F238E27FC236}">
                <a16:creationId xmlns:a16="http://schemas.microsoft.com/office/drawing/2014/main" id="{3FC1AC81-EB1A-D5E2-9584-D06A4056E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983" y="3348707"/>
            <a:ext cx="7782968" cy="27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633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2C963-7005-2851-79DC-4A1244822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898AD-4D80-2058-F204-DF2977E124D6}"/>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E2AD626D-42EE-C7C8-9059-06FF30DA7C87}"/>
              </a:ext>
            </a:extLst>
          </p:cNvPr>
          <p:cNvSpPr>
            <a:spLocks noGrp="1"/>
          </p:cNvSpPr>
          <p:nvPr>
            <p:ph type="subTitle" idx="1"/>
          </p:nvPr>
        </p:nvSpPr>
        <p:spPr>
          <a:xfrm>
            <a:off x="824225" y="1364106"/>
            <a:ext cx="10697504" cy="1821720"/>
          </a:xfrm>
        </p:spPr>
        <p:txBody>
          <a:bodyPr>
            <a:normAutofit lnSpcReduction="10000"/>
          </a:bodyPr>
          <a:lstStyle/>
          <a:p>
            <a:r>
              <a:rPr lang="en-GB" dirty="0"/>
              <a:t> </a:t>
            </a:r>
            <a:r>
              <a:rPr lang="en-US" sz="3000" b="1" dirty="0"/>
              <a:t>Red-Black Tree</a:t>
            </a:r>
            <a:endParaRPr lang="en-GB" dirty="0"/>
          </a:p>
          <a:p>
            <a:pPr algn="l"/>
            <a:r>
              <a:rPr lang="en-GB" dirty="0"/>
              <a:t>Red-Black Tree is a self-balancing binary search tree where each node has an additional attribute: a </a:t>
            </a:r>
            <a:r>
              <a:rPr lang="en-GB" dirty="0" err="1"/>
              <a:t>color</a:t>
            </a:r>
            <a:r>
              <a:rPr lang="en-GB" dirty="0"/>
              <a:t>, which can be either red or black. The primary objective of these trees is to maintain balance during insertions and deletions, ensuring efficient data retrieval and manipulation.</a:t>
            </a:r>
            <a:endParaRPr lang="en-GB" sz="3200" b="1" dirty="0"/>
          </a:p>
        </p:txBody>
      </p:sp>
      <p:sp>
        <p:nvSpPr>
          <p:cNvPr id="5" name="Subtitle 2">
            <a:extLst>
              <a:ext uri="{FF2B5EF4-FFF2-40B4-BE49-F238E27FC236}">
                <a16:creationId xmlns:a16="http://schemas.microsoft.com/office/drawing/2014/main" id="{E9022CF7-8CA6-43DA-414F-364F533A61E3}"/>
              </a:ext>
            </a:extLst>
          </p:cNvPr>
          <p:cNvSpPr txBox="1">
            <a:spLocks/>
          </p:cNvSpPr>
          <p:nvPr/>
        </p:nvSpPr>
        <p:spPr>
          <a:xfrm flipV="1">
            <a:off x="2094983" y="5619593"/>
            <a:ext cx="10697504" cy="27352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sz="2800" dirty="0"/>
          </a:p>
        </p:txBody>
      </p:sp>
      <p:sp>
        <p:nvSpPr>
          <p:cNvPr id="3" name="TextBox 2">
            <a:extLst>
              <a:ext uri="{FF2B5EF4-FFF2-40B4-BE49-F238E27FC236}">
                <a16:creationId xmlns:a16="http://schemas.microsoft.com/office/drawing/2014/main" id="{EC36F574-2516-CA9A-1E35-0174389F1AEF}"/>
              </a:ext>
            </a:extLst>
          </p:cNvPr>
          <p:cNvSpPr txBox="1"/>
          <p:nvPr/>
        </p:nvSpPr>
        <p:spPr>
          <a:xfrm>
            <a:off x="5945156" y="6345449"/>
            <a:ext cx="455643" cy="369332"/>
          </a:xfrm>
          <a:prstGeom prst="rect">
            <a:avLst/>
          </a:prstGeom>
          <a:noFill/>
        </p:spPr>
        <p:txBody>
          <a:bodyPr wrap="square" rtlCol="0">
            <a:spAutoFit/>
          </a:bodyPr>
          <a:lstStyle/>
          <a:p>
            <a:r>
              <a:rPr lang="en-US" dirty="0"/>
              <a:t>48</a:t>
            </a:r>
          </a:p>
        </p:txBody>
      </p:sp>
      <p:pic>
        <p:nvPicPr>
          <p:cNvPr id="8198" name="Picture 6" descr="Red Black Trees">
            <a:extLst>
              <a:ext uri="{FF2B5EF4-FFF2-40B4-BE49-F238E27FC236}">
                <a16:creationId xmlns:a16="http://schemas.microsoft.com/office/drawing/2014/main" id="{81670C17-5BA5-3DE1-CAC9-480A777264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569" r="22051"/>
          <a:stretch>
            <a:fillRect/>
          </a:stretch>
        </p:blipFill>
        <p:spPr bwMode="auto">
          <a:xfrm>
            <a:off x="7443735" y="3043902"/>
            <a:ext cx="3759201" cy="307657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2387FF57-3FDA-2939-D87F-0F946CFD3170}"/>
              </a:ext>
            </a:extLst>
          </p:cNvPr>
          <p:cNvSpPr txBox="1">
            <a:spLocks/>
          </p:cNvSpPr>
          <p:nvPr/>
        </p:nvSpPr>
        <p:spPr>
          <a:xfrm>
            <a:off x="824224" y="3544786"/>
            <a:ext cx="6300717" cy="2217385"/>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sz="3200" b="1" dirty="0">
                <a:latin typeface="Arial" panose="020B0604020202020204" pitchFamily="34" charset="0"/>
              </a:rPr>
              <a:t>Rules:</a:t>
            </a:r>
          </a:p>
          <a:p>
            <a:pPr lvl="0" algn="l" eaLnBrk="0" fontAlgn="base" hangingPunct="0">
              <a:lnSpc>
                <a:spcPct val="100000"/>
              </a:lnSpc>
              <a:spcBef>
                <a:spcPct val="0"/>
              </a:spcBef>
              <a:spcAft>
                <a:spcPct val="0"/>
              </a:spcAft>
            </a:pPr>
            <a:endParaRPr lang="en-US" altLang="en-US" sz="3200" b="1" dirty="0">
              <a:latin typeface="Arial" panose="020B0604020202020204" pitchFamily="34" charset="0"/>
            </a:endParaRPr>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Every node is either red or black.</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Root is always black.</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All leaves (NIL or null nodes) are black.</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Red node cannot have a red child → no two reds in a row.</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3200" dirty="0">
                <a:latin typeface="Arial" panose="020B0604020202020204" pitchFamily="34" charset="0"/>
              </a:rPr>
              <a:t>Every path from a node to its leaves has the same number of black nodes → ensures balance</a:t>
            </a:r>
            <a:endParaRPr lang="en-GB" sz="3200" dirty="0"/>
          </a:p>
        </p:txBody>
      </p:sp>
    </p:spTree>
    <p:extLst>
      <p:ext uri="{BB962C8B-B14F-4D97-AF65-F5344CB8AC3E}">
        <p14:creationId xmlns:p14="http://schemas.microsoft.com/office/powerpoint/2010/main" val="1358921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9F7C2-B5CF-EA8A-CEA4-61D456473C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59172-1F4A-68AB-A204-02E2DEAF1244}"/>
              </a:ext>
            </a:extLst>
          </p:cNvPr>
          <p:cNvSpPr>
            <a:spLocks noGrp="1"/>
          </p:cNvSpPr>
          <p:nvPr>
            <p:ph type="ctrTitle"/>
          </p:nvPr>
        </p:nvSpPr>
        <p:spPr>
          <a:xfrm>
            <a:off x="1039318" y="327885"/>
            <a:ext cx="10113364" cy="1036221"/>
          </a:xfrm>
        </p:spPr>
        <p:txBody>
          <a:bodyPr/>
          <a:lstStyle/>
          <a:p>
            <a:r>
              <a:rPr lang="en-US" b="1" dirty="0"/>
              <a:t>OOP  Basic</a:t>
            </a:r>
          </a:p>
        </p:txBody>
      </p:sp>
      <p:sp>
        <p:nvSpPr>
          <p:cNvPr id="7" name="Subtitle 2">
            <a:extLst>
              <a:ext uri="{FF2B5EF4-FFF2-40B4-BE49-F238E27FC236}">
                <a16:creationId xmlns:a16="http://schemas.microsoft.com/office/drawing/2014/main" id="{AD44E910-F0CC-2D6C-BA46-486F0C6444FF}"/>
              </a:ext>
            </a:extLst>
          </p:cNvPr>
          <p:cNvSpPr>
            <a:spLocks noGrp="1"/>
          </p:cNvSpPr>
          <p:nvPr>
            <p:ph type="subTitle" idx="1"/>
          </p:nvPr>
        </p:nvSpPr>
        <p:spPr>
          <a:xfrm>
            <a:off x="1516505" y="4073385"/>
            <a:ext cx="5099757" cy="1807154"/>
          </a:xfrm>
        </p:spPr>
        <p:txBody>
          <a:bodyPr>
            <a:normAutofit/>
          </a:bodyPr>
          <a:lstStyle/>
          <a:p>
            <a:pPr algn="l"/>
            <a:r>
              <a:rPr lang="en-US" dirty="0"/>
              <a:t>helps us to:</a:t>
            </a:r>
          </a:p>
          <a:p>
            <a:pPr marL="342900" indent="-342900" algn="l">
              <a:buFont typeface="Arial" panose="020B0604020202020204" pitchFamily="34" charset="0"/>
              <a:buChar char="•"/>
            </a:pPr>
            <a:r>
              <a:rPr lang="en-US" dirty="0"/>
              <a:t>Organize code neatly</a:t>
            </a:r>
          </a:p>
          <a:p>
            <a:pPr marL="342900" indent="-342900" algn="l">
              <a:buFont typeface="Arial" panose="020B0604020202020204" pitchFamily="34" charset="0"/>
              <a:buChar char="•"/>
            </a:pPr>
            <a:r>
              <a:rPr lang="en-US" dirty="0"/>
              <a:t>Reuse code easily</a:t>
            </a:r>
          </a:p>
          <a:p>
            <a:pPr marL="342900" indent="-342900" algn="l">
              <a:buFont typeface="Arial" panose="020B0604020202020204" pitchFamily="34" charset="0"/>
              <a:buChar char="•"/>
            </a:pPr>
            <a:r>
              <a:rPr lang="en-US" dirty="0"/>
              <a:t>Avoid repetition</a:t>
            </a:r>
          </a:p>
          <a:p>
            <a:pPr algn="l"/>
            <a:endParaRPr lang="en-US" dirty="0"/>
          </a:p>
        </p:txBody>
      </p:sp>
      <p:sp>
        <p:nvSpPr>
          <p:cNvPr id="4" name="TextBox 3">
            <a:extLst>
              <a:ext uri="{FF2B5EF4-FFF2-40B4-BE49-F238E27FC236}">
                <a16:creationId xmlns:a16="http://schemas.microsoft.com/office/drawing/2014/main" id="{F9C42F8D-085E-DEF5-C53C-A52F51CD6533}"/>
              </a:ext>
            </a:extLst>
          </p:cNvPr>
          <p:cNvSpPr txBox="1"/>
          <p:nvPr/>
        </p:nvSpPr>
        <p:spPr>
          <a:xfrm>
            <a:off x="5945157" y="6345449"/>
            <a:ext cx="301686" cy="369332"/>
          </a:xfrm>
          <a:prstGeom prst="rect">
            <a:avLst/>
          </a:prstGeom>
          <a:noFill/>
        </p:spPr>
        <p:txBody>
          <a:bodyPr wrap="square" rtlCol="0">
            <a:spAutoFit/>
          </a:bodyPr>
          <a:lstStyle/>
          <a:p>
            <a:r>
              <a:rPr lang="en-US" dirty="0"/>
              <a:t>4</a:t>
            </a:r>
          </a:p>
        </p:txBody>
      </p:sp>
      <p:sp>
        <p:nvSpPr>
          <p:cNvPr id="6" name="Subtitle 2">
            <a:extLst>
              <a:ext uri="{FF2B5EF4-FFF2-40B4-BE49-F238E27FC236}">
                <a16:creationId xmlns:a16="http://schemas.microsoft.com/office/drawing/2014/main" id="{578292C3-DAE7-EDCD-3327-0919017AC082}"/>
              </a:ext>
            </a:extLst>
          </p:cNvPr>
          <p:cNvSpPr txBox="1">
            <a:spLocks/>
          </p:cNvSpPr>
          <p:nvPr/>
        </p:nvSpPr>
        <p:spPr>
          <a:xfrm>
            <a:off x="1516505" y="1801320"/>
            <a:ext cx="9788577" cy="18071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Use of a Class:</a:t>
            </a:r>
          </a:p>
          <a:p>
            <a:pPr algn="l"/>
            <a:r>
              <a:rPr lang="en-GB" sz="2800" i="1" dirty="0"/>
              <a:t>A class is used to group related data (attributes) and actions (methods) together — so we can create real-world objects easily in programming.</a:t>
            </a:r>
            <a:endParaRPr lang="en-US" sz="2800" i="1" dirty="0"/>
          </a:p>
        </p:txBody>
      </p:sp>
      <p:pic>
        <p:nvPicPr>
          <p:cNvPr id="2052" name="Picture 4" descr="39 Hose plan ideas | small house plans, house floor plans, house layouts">
            <a:extLst>
              <a:ext uri="{FF2B5EF4-FFF2-40B4-BE49-F238E27FC236}">
                <a16:creationId xmlns:a16="http://schemas.microsoft.com/office/drawing/2014/main" id="{54D2BAA2-1B9A-4C93-5E1F-8721895ED8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284"/>
          <a:stretch>
            <a:fillRect/>
          </a:stretch>
        </p:blipFill>
        <p:spPr bwMode="auto">
          <a:xfrm>
            <a:off x="8797495" y="3200399"/>
            <a:ext cx="2355187" cy="332971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B31BA9BC-1B35-A25A-80A1-45150731C0F8}"/>
              </a:ext>
            </a:extLst>
          </p:cNvPr>
          <p:cNvSpPr txBox="1">
            <a:spLocks/>
          </p:cNvSpPr>
          <p:nvPr/>
        </p:nvSpPr>
        <p:spPr>
          <a:xfrm>
            <a:off x="5218386" y="3608474"/>
            <a:ext cx="3326525" cy="216036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i="1" dirty="0"/>
              <a:t>Example:</a:t>
            </a:r>
          </a:p>
          <a:p>
            <a:pPr algn="just"/>
            <a:r>
              <a:rPr lang="en-GB" sz="2800" i="1" dirty="0"/>
              <a:t>“Just like an architect’s plan for a house — you can use it to build many houses (objects) with the same structure but different </a:t>
            </a:r>
            <a:r>
              <a:rPr lang="en-GB" sz="2800" i="1" dirty="0" err="1"/>
              <a:t>colors</a:t>
            </a:r>
            <a:r>
              <a:rPr lang="en-GB" sz="2800" i="1" dirty="0"/>
              <a:t> or sizes</a:t>
            </a:r>
            <a:r>
              <a:rPr lang="en-GB" sz="2800" dirty="0"/>
              <a:t>.”</a:t>
            </a:r>
            <a:endParaRPr lang="en-US" sz="2800" i="1" dirty="0"/>
          </a:p>
        </p:txBody>
      </p:sp>
    </p:spTree>
    <p:extLst>
      <p:ext uri="{BB962C8B-B14F-4D97-AF65-F5344CB8AC3E}">
        <p14:creationId xmlns:p14="http://schemas.microsoft.com/office/powerpoint/2010/main" val="2457695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45BDF-5AF4-0ACD-483A-8406C60D2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C5C66-03D8-780A-93B4-12F6024EFECC}"/>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36C506DA-A886-0D81-6903-6BAE2E83C0CA}"/>
              </a:ext>
            </a:extLst>
          </p:cNvPr>
          <p:cNvSpPr>
            <a:spLocks noGrp="1"/>
          </p:cNvSpPr>
          <p:nvPr>
            <p:ph type="subTitle" idx="1"/>
          </p:nvPr>
        </p:nvSpPr>
        <p:spPr>
          <a:xfrm>
            <a:off x="824225" y="1219616"/>
            <a:ext cx="10697504" cy="1821720"/>
          </a:xfrm>
        </p:spPr>
        <p:txBody>
          <a:bodyPr>
            <a:normAutofit/>
          </a:bodyPr>
          <a:lstStyle/>
          <a:p>
            <a:r>
              <a:rPr lang="en-GB" sz="3600" b="1" dirty="0"/>
              <a:t>Graph</a:t>
            </a:r>
          </a:p>
          <a:p>
            <a:pPr algn="l"/>
            <a:r>
              <a:rPr lang="en-GB" dirty="0"/>
              <a:t>A graph can be defined as a group of nodes that are known as vertices and edges and that are used to connect that vertices. Graphs are widely used in networks, routing, social networks, etc.</a:t>
            </a:r>
          </a:p>
          <a:p>
            <a:endParaRPr lang="en-GB" sz="2800" dirty="0"/>
          </a:p>
        </p:txBody>
      </p:sp>
      <p:sp>
        <p:nvSpPr>
          <p:cNvPr id="3" name="Rectangle 6">
            <a:extLst>
              <a:ext uri="{FF2B5EF4-FFF2-40B4-BE49-F238E27FC236}">
                <a16:creationId xmlns:a16="http://schemas.microsoft.com/office/drawing/2014/main" id="{B6974509-15C6-56EA-2B35-6C4EE8483D3E}"/>
              </a:ext>
            </a:extLst>
          </p:cNvPr>
          <p:cNvSpPr>
            <a:spLocks noChangeArrowheads="1"/>
          </p:cNvSpPr>
          <p:nvPr/>
        </p:nvSpPr>
        <p:spPr bwMode="auto">
          <a:xfrm>
            <a:off x="824225" y="2826127"/>
            <a:ext cx="571809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GB" altLang="en-US" sz="2400" b="1" i="0" u="none" strike="noStrike" cap="none" normalizeH="0" baseline="0" dirty="0">
                <a:ln>
                  <a:noFill/>
                </a:ln>
                <a:solidFill>
                  <a:schemeClr val="tx1"/>
                </a:solidFill>
                <a:effectLst/>
                <a:latin typeface="Arial" panose="020B0604020202020204" pitchFamily="34" charset="0"/>
              </a:rPr>
              <a:t>Types:</a:t>
            </a:r>
          </a:p>
          <a:p>
            <a:pPr eaLnBrk="0" fontAlgn="base" hangingPunct="0">
              <a:spcBef>
                <a:spcPct val="0"/>
              </a:spcBef>
              <a:spcAft>
                <a:spcPct val="0"/>
              </a:spcAft>
            </a:pPr>
            <a:r>
              <a:rPr lang="en-US" sz="2400" dirty="0"/>
              <a:t>1.  Classification by Edge Weight</a:t>
            </a:r>
          </a:p>
          <a:p>
            <a:pPr marL="342900" indent="-342900" eaLnBrk="0" fontAlgn="base" hangingPunct="0">
              <a:spcBef>
                <a:spcPct val="0"/>
              </a:spcBef>
              <a:spcAft>
                <a:spcPct val="0"/>
              </a:spcAft>
              <a:buFont typeface="Arial" panose="020B0604020202020204" pitchFamily="34" charset="0"/>
              <a:buChar char="•"/>
            </a:pPr>
            <a:r>
              <a:rPr lang="en-US" sz="2400" dirty="0"/>
              <a:t>Weighted Graph</a:t>
            </a:r>
          </a:p>
          <a:p>
            <a:pPr marL="342900" lvl="0" indent="-342900" eaLnBrk="0" fontAlgn="base" hangingPunct="0">
              <a:spcBef>
                <a:spcPct val="0"/>
              </a:spcBef>
              <a:spcAft>
                <a:spcPct val="0"/>
              </a:spcAft>
              <a:buFont typeface="Arial" panose="020B0604020202020204" pitchFamily="34" charset="0"/>
              <a:buChar char="•"/>
            </a:pPr>
            <a:r>
              <a:rPr lang="en-US" sz="2400" dirty="0"/>
              <a:t>Unweighted Graph</a:t>
            </a:r>
          </a:p>
          <a:p>
            <a:pPr lvl="0" eaLnBrk="0" fontAlgn="base" hangingPunct="0">
              <a:spcBef>
                <a:spcPct val="0"/>
              </a:spcBef>
              <a:spcAft>
                <a:spcPct val="0"/>
              </a:spcAft>
            </a:pPr>
            <a:r>
              <a:rPr lang="en-US" sz="2400" dirty="0"/>
              <a:t>2. Classification by Direction </a:t>
            </a:r>
          </a:p>
          <a:p>
            <a:pPr marL="342900" lvl="0" indent="-342900" eaLnBrk="0" fontAlgn="base" hangingPunct="0">
              <a:spcBef>
                <a:spcPct val="0"/>
              </a:spcBef>
              <a:spcAft>
                <a:spcPct val="0"/>
              </a:spcAft>
              <a:buFont typeface="Arial" panose="020B0604020202020204" pitchFamily="34" charset="0"/>
              <a:buChar char="•"/>
            </a:pPr>
            <a:r>
              <a:rPr lang="en-US" sz="2400" dirty="0"/>
              <a:t>Undirected Graph</a:t>
            </a:r>
          </a:p>
          <a:p>
            <a:pPr marL="342900" lvl="0" indent="-342900" eaLnBrk="0" fontAlgn="base" hangingPunct="0">
              <a:spcBef>
                <a:spcPct val="0"/>
              </a:spcBef>
              <a:spcAft>
                <a:spcPct val="0"/>
              </a:spcAft>
              <a:buFont typeface="Arial" panose="020B0604020202020204" pitchFamily="34" charset="0"/>
              <a:buChar char="•"/>
            </a:pPr>
            <a:r>
              <a:rPr lang="en-US" sz="2400" dirty="0"/>
              <a:t>Directed Graph</a:t>
            </a:r>
          </a:p>
          <a:p>
            <a:pPr lvl="0" eaLnBrk="0" fontAlgn="base" hangingPunct="0">
              <a:spcBef>
                <a:spcPct val="0"/>
              </a:spcBef>
              <a:spcAft>
                <a:spcPct val="0"/>
              </a:spcAft>
            </a:pPr>
            <a:r>
              <a:rPr lang="en-US" sz="2400" dirty="0"/>
              <a:t>3. Classification by Connectivity</a:t>
            </a:r>
          </a:p>
          <a:p>
            <a:pPr marL="342900" lvl="0" indent="-342900" eaLnBrk="0" fontAlgn="base" hangingPunct="0">
              <a:spcBef>
                <a:spcPct val="0"/>
              </a:spcBef>
              <a:spcAft>
                <a:spcPct val="0"/>
              </a:spcAft>
              <a:buFont typeface="Arial" panose="020B0604020202020204" pitchFamily="34" charset="0"/>
              <a:buChar char="•"/>
            </a:pPr>
            <a:r>
              <a:rPr lang="en-US" sz="2400" dirty="0"/>
              <a:t>Cyclic Graph</a:t>
            </a:r>
          </a:p>
          <a:p>
            <a:pPr marL="342900" lvl="0" indent="-342900" eaLnBrk="0" fontAlgn="base" hangingPunct="0">
              <a:spcBef>
                <a:spcPct val="0"/>
              </a:spcBef>
              <a:spcAft>
                <a:spcPct val="0"/>
              </a:spcAft>
              <a:buFont typeface="Arial" panose="020B0604020202020204" pitchFamily="34" charset="0"/>
              <a:buChar char="•"/>
            </a:pPr>
            <a:r>
              <a:rPr lang="en-US" sz="2400" dirty="0"/>
              <a:t>Acyclic Graph</a:t>
            </a:r>
            <a:endParaRPr kumimoji="0" lang="en-GB"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GB" altLang="en-US" sz="1600" b="1"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6689310F-9878-E38D-E849-A1CB61EEBFE0}"/>
              </a:ext>
            </a:extLst>
          </p:cNvPr>
          <p:cNvSpPr txBox="1"/>
          <p:nvPr/>
        </p:nvSpPr>
        <p:spPr>
          <a:xfrm>
            <a:off x="5945156" y="6345449"/>
            <a:ext cx="455643" cy="369332"/>
          </a:xfrm>
          <a:prstGeom prst="rect">
            <a:avLst/>
          </a:prstGeom>
          <a:noFill/>
        </p:spPr>
        <p:txBody>
          <a:bodyPr wrap="square" rtlCol="0">
            <a:spAutoFit/>
          </a:bodyPr>
          <a:lstStyle/>
          <a:p>
            <a:r>
              <a:rPr lang="en-US" dirty="0"/>
              <a:t>49</a:t>
            </a:r>
          </a:p>
        </p:txBody>
      </p:sp>
      <p:pic>
        <p:nvPicPr>
          <p:cNvPr id="5" name="Picture 2" descr="Graph representation - Java Programmer">
            <a:extLst>
              <a:ext uri="{FF2B5EF4-FFF2-40B4-BE49-F238E27FC236}">
                <a16:creationId xmlns:a16="http://schemas.microsoft.com/office/drawing/2014/main" id="{B76EEF14-4309-FDFD-8765-B4213174E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704" y="4021349"/>
            <a:ext cx="5915025" cy="2324100"/>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567D5531-3637-79EB-507C-627E1CBA4987}"/>
              </a:ext>
            </a:extLst>
          </p:cNvPr>
          <p:cNvSpPr txBox="1">
            <a:spLocks/>
          </p:cNvSpPr>
          <p:nvPr/>
        </p:nvSpPr>
        <p:spPr>
          <a:xfrm>
            <a:off x="5606704" y="2764382"/>
            <a:ext cx="6413700" cy="11189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sz="2000" dirty="0">
                <a:latin typeface="Arial" panose="020B0604020202020204" pitchFamily="34" charset="0"/>
              </a:rPr>
              <a:t>Example:</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Social network → Users = nodes, Friendships = edges</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City map → Locations = nodes, Roads = edges</a:t>
            </a:r>
          </a:p>
          <a:p>
            <a:pPr algn="l"/>
            <a:endParaRPr lang="en-GB" sz="2800" dirty="0"/>
          </a:p>
        </p:txBody>
      </p:sp>
    </p:spTree>
    <p:extLst>
      <p:ext uri="{BB962C8B-B14F-4D97-AF65-F5344CB8AC3E}">
        <p14:creationId xmlns:p14="http://schemas.microsoft.com/office/powerpoint/2010/main" val="3275902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D9429-DEE6-57FD-8595-9880E11CF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21FDD-DCDF-77AE-3D93-39FBE3F9D4AD}"/>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64D87876-AC66-4363-1749-BEBF6B46E52A}"/>
              </a:ext>
            </a:extLst>
          </p:cNvPr>
          <p:cNvSpPr>
            <a:spLocks noGrp="1"/>
          </p:cNvSpPr>
          <p:nvPr>
            <p:ph type="subTitle" idx="1"/>
          </p:nvPr>
        </p:nvSpPr>
        <p:spPr>
          <a:xfrm>
            <a:off x="885371" y="1607280"/>
            <a:ext cx="10697504" cy="536830"/>
          </a:xfrm>
        </p:spPr>
        <p:txBody>
          <a:bodyPr>
            <a:normAutofit lnSpcReduction="10000"/>
          </a:bodyPr>
          <a:lstStyle/>
          <a:p>
            <a:r>
              <a:rPr lang="en-GB" sz="3600" b="1" dirty="0"/>
              <a:t>Graph</a:t>
            </a:r>
          </a:p>
          <a:p>
            <a:endParaRPr lang="en-GB" sz="2800" dirty="0"/>
          </a:p>
        </p:txBody>
      </p:sp>
      <p:sp>
        <p:nvSpPr>
          <p:cNvPr id="4" name="TextBox 3">
            <a:extLst>
              <a:ext uri="{FF2B5EF4-FFF2-40B4-BE49-F238E27FC236}">
                <a16:creationId xmlns:a16="http://schemas.microsoft.com/office/drawing/2014/main" id="{DE0BCAC2-D299-5165-C599-40BFFF492C80}"/>
              </a:ext>
            </a:extLst>
          </p:cNvPr>
          <p:cNvSpPr txBox="1"/>
          <p:nvPr/>
        </p:nvSpPr>
        <p:spPr>
          <a:xfrm>
            <a:off x="5930655" y="6433498"/>
            <a:ext cx="455643" cy="369332"/>
          </a:xfrm>
          <a:prstGeom prst="rect">
            <a:avLst/>
          </a:prstGeom>
          <a:noFill/>
        </p:spPr>
        <p:txBody>
          <a:bodyPr wrap="square" rtlCol="0">
            <a:spAutoFit/>
          </a:bodyPr>
          <a:lstStyle/>
          <a:p>
            <a:r>
              <a:rPr lang="en-US" dirty="0"/>
              <a:t>50</a:t>
            </a:r>
          </a:p>
        </p:txBody>
      </p:sp>
      <p:pic>
        <p:nvPicPr>
          <p:cNvPr id="21506" name="Picture 2" descr="Types of Graphs in Data Structures You Probably Missed!">
            <a:extLst>
              <a:ext uri="{FF2B5EF4-FFF2-40B4-BE49-F238E27FC236}">
                <a16:creationId xmlns:a16="http://schemas.microsoft.com/office/drawing/2014/main" id="{787368EB-0171-D3AD-C986-EF1798612A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815" b="4761"/>
          <a:stretch>
            <a:fillRect/>
          </a:stretch>
        </p:blipFill>
        <p:spPr bwMode="auto">
          <a:xfrm>
            <a:off x="1039318" y="2232159"/>
            <a:ext cx="10238319" cy="411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584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485C9-7B0D-7EA9-765D-F3A16A940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90B4BB-D906-C621-8B93-FA978597AD8E}"/>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4A4B1292-FA0A-9E39-2B25-B81D8263809B}"/>
              </a:ext>
            </a:extLst>
          </p:cNvPr>
          <p:cNvSpPr>
            <a:spLocks noGrp="1"/>
          </p:cNvSpPr>
          <p:nvPr>
            <p:ph type="subTitle" idx="1"/>
          </p:nvPr>
        </p:nvSpPr>
        <p:spPr>
          <a:xfrm>
            <a:off x="885371" y="1607280"/>
            <a:ext cx="10697504" cy="536830"/>
          </a:xfrm>
        </p:spPr>
        <p:txBody>
          <a:bodyPr>
            <a:normAutofit lnSpcReduction="10000"/>
          </a:bodyPr>
          <a:lstStyle/>
          <a:p>
            <a:r>
              <a:rPr lang="en-GB" sz="3600" b="1" dirty="0"/>
              <a:t>Graph</a:t>
            </a:r>
          </a:p>
          <a:p>
            <a:endParaRPr lang="en-GB" sz="2800" dirty="0"/>
          </a:p>
        </p:txBody>
      </p:sp>
      <p:sp>
        <p:nvSpPr>
          <p:cNvPr id="4" name="TextBox 3">
            <a:extLst>
              <a:ext uri="{FF2B5EF4-FFF2-40B4-BE49-F238E27FC236}">
                <a16:creationId xmlns:a16="http://schemas.microsoft.com/office/drawing/2014/main" id="{4127BD76-DD07-5043-A4E7-1A41D08A34EA}"/>
              </a:ext>
            </a:extLst>
          </p:cNvPr>
          <p:cNvSpPr txBox="1"/>
          <p:nvPr/>
        </p:nvSpPr>
        <p:spPr>
          <a:xfrm>
            <a:off x="5930655" y="6433498"/>
            <a:ext cx="455643" cy="369332"/>
          </a:xfrm>
          <a:prstGeom prst="rect">
            <a:avLst/>
          </a:prstGeom>
          <a:noFill/>
        </p:spPr>
        <p:txBody>
          <a:bodyPr wrap="square" rtlCol="0">
            <a:spAutoFit/>
          </a:bodyPr>
          <a:lstStyle/>
          <a:p>
            <a:r>
              <a:rPr lang="en-US" dirty="0"/>
              <a:t>51</a:t>
            </a:r>
          </a:p>
        </p:txBody>
      </p:sp>
      <p:graphicFrame>
        <p:nvGraphicFramePr>
          <p:cNvPr id="3" name="Table 2">
            <a:extLst>
              <a:ext uri="{FF2B5EF4-FFF2-40B4-BE49-F238E27FC236}">
                <a16:creationId xmlns:a16="http://schemas.microsoft.com/office/drawing/2014/main" id="{AB575AD3-5E3D-B40D-7606-A211B77434B4}"/>
              </a:ext>
            </a:extLst>
          </p:cNvPr>
          <p:cNvGraphicFramePr>
            <a:graphicFrameLocks noGrp="1"/>
          </p:cNvGraphicFramePr>
          <p:nvPr>
            <p:extLst>
              <p:ext uri="{D42A27DB-BD31-4B8C-83A1-F6EECF244321}">
                <p14:modId xmlns:p14="http://schemas.microsoft.com/office/powerpoint/2010/main" val="2881190229"/>
              </p:ext>
            </p:extLst>
          </p:nvPr>
        </p:nvGraphicFramePr>
        <p:xfrm>
          <a:off x="838200" y="2583974"/>
          <a:ext cx="10515600" cy="3108960"/>
        </p:xfrm>
        <a:graphic>
          <a:graphicData uri="http://schemas.openxmlformats.org/drawingml/2006/table">
            <a:tbl>
              <a:tblPr>
                <a:tableStyleId>{616DA210-FB5B-4158-B5E0-FEB733F419BA}</a:tableStyleId>
              </a:tblPr>
              <a:tblGrid>
                <a:gridCol w="5257800">
                  <a:extLst>
                    <a:ext uri="{9D8B030D-6E8A-4147-A177-3AD203B41FA5}">
                      <a16:colId xmlns:a16="http://schemas.microsoft.com/office/drawing/2014/main" val="915544133"/>
                    </a:ext>
                  </a:extLst>
                </a:gridCol>
                <a:gridCol w="5257800">
                  <a:extLst>
                    <a:ext uri="{9D8B030D-6E8A-4147-A177-3AD203B41FA5}">
                      <a16:colId xmlns:a16="http://schemas.microsoft.com/office/drawing/2014/main" val="3749639232"/>
                    </a:ext>
                  </a:extLst>
                </a:gridCol>
              </a:tblGrid>
              <a:tr h="0">
                <a:tc>
                  <a:txBody>
                    <a:bodyPr/>
                    <a:lstStyle/>
                    <a:p>
                      <a:pPr algn="ctr">
                        <a:buNone/>
                      </a:pPr>
                      <a:r>
                        <a:rPr lang="en-US" b="1" dirty="0"/>
                        <a:t>Graph Type</a:t>
                      </a:r>
                    </a:p>
                  </a:txBody>
                  <a:tcPr anchor="ctr"/>
                </a:tc>
                <a:tc>
                  <a:txBody>
                    <a:bodyPr/>
                    <a:lstStyle/>
                    <a:p>
                      <a:pPr algn="ctr">
                        <a:buNone/>
                      </a:pPr>
                      <a:r>
                        <a:rPr lang="en-US" b="1" dirty="0"/>
                        <a:t>Real-Time Use Example</a:t>
                      </a:r>
                    </a:p>
                  </a:txBody>
                  <a:tcPr anchor="ctr"/>
                </a:tc>
                <a:extLst>
                  <a:ext uri="{0D108BD9-81ED-4DB2-BD59-A6C34878D82A}">
                    <a16:rowId xmlns:a16="http://schemas.microsoft.com/office/drawing/2014/main" val="4110338436"/>
                  </a:ext>
                </a:extLst>
              </a:tr>
              <a:tr h="0">
                <a:tc>
                  <a:txBody>
                    <a:bodyPr/>
                    <a:lstStyle/>
                    <a:p>
                      <a:pPr>
                        <a:buNone/>
                      </a:pPr>
                      <a:r>
                        <a:rPr lang="en-US"/>
                        <a:t>Undirected</a:t>
                      </a:r>
                    </a:p>
                  </a:txBody>
                  <a:tcPr anchor="ctr"/>
                </a:tc>
                <a:tc>
                  <a:txBody>
                    <a:bodyPr/>
                    <a:lstStyle/>
                    <a:p>
                      <a:pPr>
                        <a:buNone/>
                      </a:pPr>
                      <a:r>
                        <a:rPr lang="en-GB" dirty="0"/>
                        <a:t>Facebook friends, peer-to-peer networks, two-way roads</a:t>
                      </a:r>
                    </a:p>
                  </a:txBody>
                  <a:tcPr anchor="ctr"/>
                </a:tc>
                <a:extLst>
                  <a:ext uri="{0D108BD9-81ED-4DB2-BD59-A6C34878D82A}">
                    <a16:rowId xmlns:a16="http://schemas.microsoft.com/office/drawing/2014/main" val="4037155282"/>
                  </a:ext>
                </a:extLst>
              </a:tr>
              <a:tr h="0">
                <a:tc>
                  <a:txBody>
                    <a:bodyPr/>
                    <a:lstStyle/>
                    <a:p>
                      <a:pPr>
                        <a:buNone/>
                      </a:pPr>
                      <a:r>
                        <a:rPr lang="en-US" dirty="0"/>
                        <a:t>Directed</a:t>
                      </a:r>
                    </a:p>
                  </a:txBody>
                  <a:tcPr anchor="ctr"/>
                </a:tc>
                <a:tc>
                  <a:txBody>
                    <a:bodyPr/>
                    <a:lstStyle/>
                    <a:p>
                      <a:pPr>
                        <a:buNone/>
                      </a:pPr>
                      <a:r>
                        <a:rPr lang="en-GB" dirty="0"/>
                        <a:t>Twitter followers, web page links, workflow tasks,</a:t>
                      </a:r>
                    </a:p>
                    <a:p>
                      <a:pPr>
                        <a:buNone/>
                      </a:pPr>
                      <a:r>
                        <a:rPr lang="en-GB" dirty="0"/>
                        <a:t>Web page with the Directed Links to reach another</a:t>
                      </a:r>
                    </a:p>
                  </a:txBody>
                  <a:tcPr anchor="ctr"/>
                </a:tc>
                <a:extLst>
                  <a:ext uri="{0D108BD9-81ED-4DB2-BD59-A6C34878D82A}">
                    <a16:rowId xmlns:a16="http://schemas.microsoft.com/office/drawing/2014/main" val="3158341449"/>
                  </a:ext>
                </a:extLst>
              </a:tr>
              <a:tr h="0">
                <a:tc>
                  <a:txBody>
                    <a:bodyPr/>
                    <a:lstStyle/>
                    <a:p>
                      <a:pPr>
                        <a:buNone/>
                      </a:pPr>
                      <a:r>
                        <a:rPr lang="en-US"/>
                        <a:t>Weighted</a:t>
                      </a:r>
                    </a:p>
                  </a:txBody>
                  <a:tcPr anchor="ctr"/>
                </a:tc>
                <a:tc>
                  <a:txBody>
                    <a:bodyPr/>
                    <a:lstStyle/>
                    <a:p>
                      <a:pPr>
                        <a:buNone/>
                      </a:pPr>
                      <a:r>
                        <a:rPr lang="en-GB"/>
                        <a:t>Google Maps, flight networks, network bandwidth</a:t>
                      </a:r>
                    </a:p>
                  </a:txBody>
                  <a:tcPr anchor="ctr"/>
                </a:tc>
                <a:extLst>
                  <a:ext uri="{0D108BD9-81ED-4DB2-BD59-A6C34878D82A}">
                    <a16:rowId xmlns:a16="http://schemas.microsoft.com/office/drawing/2014/main" val="3606808009"/>
                  </a:ext>
                </a:extLst>
              </a:tr>
              <a:tr h="0">
                <a:tc>
                  <a:txBody>
                    <a:bodyPr/>
                    <a:lstStyle/>
                    <a:p>
                      <a:pPr>
                        <a:buNone/>
                      </a:pPr>
                      <a:r>
                        <a:rPr lang="en-US"/>
                        <a:t>Unweighted</a:t>
                      </a:r>
                    </a:p>
                  </a:txBody>
                  <a:tcPr anchor="ctr"/>
                </a:tc>
                <a:tc>
                  <a:txBody>
                    <a:bodyPr/>
                    <a:lstStyle/>
                    <a:p>
                      <a:pPr>
                        <a:buNone/>
                      </a:pPr>
                      <a:r>
                        <a:rPr lang="en-US"/>
                        <a:t>Social connections, simple network links</a:t>
                      </a:r>
                    </a:p>
                  </a:txBody>
                  <a:tcPr anchor="ctr"/>
                </a:tc>
                <a:extLst>
                  <a:ext uri="{0D108BD9-81ED-4DB2-BD59-A6C34878D82A}">
                    <a16:rowId xmlns:a16="http://schemas.microsoft.com/office/drawing/2014/main" val="373300766"/>
                  </a:ext>
                </a:extLst>
              </a:tr>
              <a:tr h="0">
                <a:tc>
                  <a:txBody>
                    <a:bodyPr/>
                    <a:lstStyle/>
                    <a:p>
                      <a:pPr>
                        <a:buNone/>
                      </a:pPr>
                      <a:r>
                        <a:rPr lang="en-US" dirty="0"/>
                        <a:t>Cyclic</a:t>
                      </a:r>
                    </a:p>
                  </a:txBody>
                  <a:tcPr anchor="ctr"/>
                </a:tc>
                <a:tc>
                  <a:txBody>
                    <a:bodyPr/>
                    <a:lstStyle/>
                    <a:p>
                      <a:pPr>
                        <a:buNone/>
                      </a:pPr>
                      <a:r>
                        <a:rPr lang="en-GB"/>
                        <a:t>Computer networks with redundancy, traffic loops</a:t>
                      </a:r>
                    </a:p>
                  </a:txBody>
                  <a:tcPr anchor="ctr"/>
                </a:tc>
                <a:extLst>
                  <a:ext uri="{0D108BD9-81ED-4DB2-BD59-A6C34878D82A}">
                    <a16:rowId xmlns:a16="http://schemas.microsoft.com/office/drawing/2014/main" val="3353935306"/>
                  </a:ext>
                </a:extLst>
              </a:tr>
              <a:tr h="0">
                <a:tc>
                  <a:txBody>
                    <a:bodyPr/>
                    <a:lstStyle/>
                    <a:p>
                      <a:pPr>
                        <a:buNone/>
                      </a:pPr>
                      <a:r>
                        <a:rPr lang="en-US"/>
                        <a:t>Acyclic (DAG)</a:t>
                      </a:r>
                    </a:p>
                  </a:txBody>
                  <a:tcPr anchor="ctr"/>
                </a:tc>
                <a:tc>
                  <a:txBody>
                    <a:bodyPr/>
                    <a:lstStyle/>
                    <a:p>
                      <a:pPr>
                        <a:buNone/>
                      </a:pPr>
                      <a:r>
                        <a:rPr lang="en-GB" dirty="0"/>
                        <a:t>Project scheduling, Git commit history, build pipelines</a:t>
                      </a:r>
                    </a:p>
                  </a:txBody>
                  <a:tcPr anchor="ctr"/>
                </a:tc>
                <a:extLst>
                  <a:ext uri="{0D108BD9-81ED-4DB2-BD59-A6C34878D82A}">
                    <a16:rowId xmlns:a16="http://schemas.microsoft.com/office/drawing/2014/main" val="2843116722"/>
                  </a:ext>
                </a:extLst>
              </a:tr>
            </a:tbl>
          </a:graphicData>
        </a:graphic>
      </p:graphicFrame>
    </p:spTree>
    <p:extLst>
      <p:ext uri="{BB962C8B-B14F-4D97-AF65-F5344CB8AC3E}">
        <p14:creationId xmlns:p14="http://schemas.microsoft.com/office/powerpoint/2010/main" val="497393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3C9AF-4165-68DA-F2BF-1472DFD8AE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31F0F-B80A-015A-E02D-CDC43B78FC09}"/>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BCDDCD7F-0399-7E0C-68C6-6F5A3CB60BCA}"/>
              </a:ext>
            </a:extLst>
          </p:cNvPr>
          <p:cNvSpPr>
            <a:spLocks noGrp="1"/>
          </p:cNvSpPr>
          <p:nvPr>
            <p:ph type="subTitle" idx="1"/>
          </p:nvPr>
        </p:nvSpPr>
        <p:spPr>
          <a:xfrm>
            <a:off x="824225" y="1338864"/>
            <a:ext cx="10697504" cy="536830"/>
          </a:xfrm>
        </p:spPr>
        <p:txBody>
          <a:bodyPr>
            <a:normAutofit fontScale="92500" lnSpcReduction="10000"/>
          </a:bodyPr>
          <a:lstStyle/>
          <a:p>
            <a:r>
              <a:rPr lang="en-GB" sz="3600" b="1" dirty="0"/>
              <a:t>Graph-</a:t>
            </a:r>
            <a:r>
              <a:rPr lang="en-US" sz="3000" b="1" dirty="0"/>
              <a:t>Spanning Tree</a:t>
            </a:r>
          </a:p>
          <a:p>
            <a:endParaRPr lang="en-GB" sz="2800" dirty="0"/>
          </a:p>
        </p:txBody>
      </p:sp>
      <p:sp>
        <p:nvSpPr>
          <p:cNvPr id="4" name="TextBox 3">
            <a:extLst>
              <a:ext uri="{FF2B5EF4-FFF2-40B4-BE49-F238E27FC236}">
                <a16:creationId xmlns:a16="http://schemas.microsoft.com/office/drawing/2014/main" id="{31037BFD-6BF2-8289-1F8E-A839D7A0CDA7}"/>
              </a:ext>
            </a:extLst>
          </p:cNvPr>
          <p:cNvSpPr txBox="1"/>
          <p:nvPr/>
        </p:nvSpPr>
        <p:spPr>
          <a:xfrm>
            <a:off x="5945156" y="6345449"/>
            <a:ext cx="455643" cy="369332"/>
          </a:xfrm>
          <a:prstGeom prst="rect">
            <a:avLst/>
          </a:prstGeom>
          <a:noFill/>
        </p:spPr>
        <p:txBody>
          <a:bodyPr wrap="square" rtlCol="0">
            <a:spAutoFit/>
          </a:bodyPr>
          <a:lstStyle/>
          <a:p>
            <a:r>
              <a:rPr lang="en-US" dirty="0"/>
              <a:t>52</a:t>
            </a:r>
          </a:p>
        </p:txBody>
      </p:sp>
      <p:sp>
        <p:nvSpPr>
          <p:cNvPr id="3" name="Subtitle 2">
            <a:extLst>
              <a:ext uri="{FF2B5EF4-FFF2-40B4-BE49-F238E27FC236}">
                <a16:creationId xmlns:a16="http://schemas.microsoft.com/office/drawing/2014/main" id="{4734DE94-37B0-2194-7BCC-973E23A2E011}"/>
              </a:ext>
            </a:extLst>
          </p:cNvPr>
          <p:cNvSpPr txBox="1">
            <a:spLocks/>
          </p:cNvSpPr>
          <p:nvPr/>
        </p:nvSpPr>
        <p:spPr>
          <a:xfrm>
            <a:off x="1022736" y="2387283"/>
            <a:ext cx="4148354" cy="363536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dirty="0"/>
              <a:t>A spanning tree is a subset of Graph G, which has all the vertices covered with minimum possible number of edges. Hence, a spanning tree does not have cycles and it cannot be disconnected..</a:t>
            </a:r>
          </a:p>
          <a:p>
            <a:pPr algn="just"/>
            <a:r>
              <a:rPr lang="en-US" dirty="0"/>
              <a:t>spanning tree algorithms:</a:t>
            </a:r>
          </a:p>
          <a:p>
            <a:pPr marL="342900" indent="-342900" algn="just">
              <a:buFont typeface="Arial" panose="020B0604020202020204" pitchFamily="34" charset="0"/>
              <a:buChar char="•"/>
            </a:pPr>
            <a:r>
              <a:rPr lang="en-GB" dirty="0"/>
              <a:t>Kruskal's Algorithm</a:t>
            </a:r>
          </a:p>
          <a:p>
            <a:pPr marL="342900" indent="-342900" algn="just">
              <a:buFont typeface="Arial" panose="020B0604020202020204" pitchFamily="34" charset="0"/>
              <a:buChar char="•"/>
            </a:pPr>
            <a:r>
              <a:rPr lang="en-GB" dirty="0"/>
              <a:t>Prim's Algorithm</a:t>
            </a:r>
          </a:p>
        </p:txBody>
      </p:sp>
      <p:pic>
        <p:nvPicPr>
          <p:cNvPr id="25602" name="Picture 2" descr="Spanning Trees">
            <a:extLst>
              <a:ext uri="{FF2B5EF4-FFF2-40B4-BE49-F238E27FC236}">
                <a16:creationId xmlns:a16="http://schemas.microsoft.com/office/drawing/2014/main" id="{67210985-C1E3-8D88-2273-BE857B70B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256" y="2100359"/>
            <a:ext cx="5776473" cy="402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752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4558C-1D49-1C79-945F-44A3BFDA32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D9C1E-3F7A-907B-999D-2EAB8EB63A3E}"/>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560D919C-0789-7569-101F-8E80B87C61C3}"/>
              </a:ext>
            </a:extLst>
          </p:cNvPr>
          <p:cNvSpPr>
            <a:spLocks noGrp="1"/>
          </p:cNvSpPr>
          <p:nvPr>
            <p:ph type="subTitle" idx="1"/>
          </p:nvPr>
        </p:nvSpPr>
        <p:spPr>
          <a:xfrm>
            <a:off x="885371" y="1607280"/>
            <a:ext cx="10697504" cy="536830"/>
          </a:xfrm>
        </p:spPr>
        <p:txBody>
          <a:bodyPr>
            <a:normAutofit fontScale="92500" lnSpcReduction="10000"/>
          </a:bodyPr>
          <a:lstStyle/>
          <a:p>
            <a:r>
              <a:rPr lang="en-GB" sz="3600" b="1" dirty="0"/>
              <a:t>Graph </a:t>
            </a:r>
            <a:r>
              <a:rPr lang="en-US" sz="3600" b="1" dirty="0"/>
              <a:t>Traversal</a:t>
            </a:r>
            <a:r>
              <a:rPr lang="en-GB" sz="3600" b="1" dirty="0"/>
              <a:t> (Depth First Search Traversal)</a:t>
            </a:r>
          </a:p>
          <a:p>
            <a:endParaRPr lang="en-GB" sz="2800" dirty="0"/>
          </a:p>
        </p:txBody>
      </p:sp>
      <p:sp>
        <p:nvSpPr>
          <p:cNvPr id="4" name="TextBox 3">
            <a:extLst>
              <a:ext uri="{FF2B5EF4-FFF2-40B4-BE49-F238E27FC236}">
                <a16:creationId xmlns:a16="http://schemas.microsoft.com/office/drawing/2014/main" id="{19E48C92-D3E9-31DA-64C7-00A8213FCDA7}"/>
              </a:ext>
            </a:extLst>
          </p:cNvPr>
          <p:cNvSpPr txBox="1"/>
          <p:nvPr/>
        </p:nvSpPr>
        <p:spPr>
          <a:xfrm>
            <a:off x="5945156" y="6345449"/>
            <a:ext cx="455643" cy="369332"/>
          </a:xfrm>
          <a:prstGeom prst="rect">
            <a:avLst/>
          </a:prstGeom>
          <a:noFill/>
        </p:spPr>
        <p:txBody>
          <a:bodyPr wrap="square" rtlCol="0">
            <a:spAutoFit/>
          </a:bodyPr>
          <a:lstStyle/>
          <a:p>
            <a:r>
              <a:rPr lang="en-US" dirty="0"/>
              <a:t>53</a:t>
            </a:r>
          </a:p>
        </p:txBody>
      </p:sp>
      <p:pic>
        <p:nvPicPr>
          <p:cNvPr id="23554" name="Picture 2" descr="Depth First Travesal">
            <a:extLst>
              <a:ext uri="{FF2B5EF4-FFF2-40B4-BE49-F238E27FC236}">
                <a16:creationId xmlns:a16="http://schemas.microsoft.com/office/drawing/2014/main" id="{F9E4AC50-A32F-FB85-C433-590AB8DAE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633" y="2144110"/>
            <a:ext cx="3816466" cy="443775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A6F74F3-B6A8-8B4E-A476-BF1251D65D31}"/>
              </a:ext>
            </a:extLst>
          </p:cNvPr>
          <p:cNvSpPr txBox="1">
            <a:spLocks/>
          </p:cNvSpPr>
          <p:nvPr/>
        </p:nvSpPr>
        <p:spPr>
          <a:xfrm>
            <a:off x="960042" y="2696560"/>
            <a:ext cx="5791674" cy="23656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dirty="0"/>
              <a:t>This algorithm traverses a graph in a depth ward motion and uses a stack to remember to get the next vertex to start a search, when a dead end occurs in any iteration.</a:t>
            </a:r>
            <a:endParaRPr lang="en-GB" sz="4000" b="1" dirty="0"/>
          </a:p>
          <a:p>
            <a:endParaRPr lang="en-GB" sz="2800" dirty="0"/>
          </a:p>
        </p:txBody>
      </p:sp>
    </p:spTree>
    <p:extLst>
      <p:ext uri="{BB962C8B-B14F-4D97-AF65-F5344CB8AC3E}">
        <p14:creationId xmlns:p14="http://schemas.microsoft.com/office/powerpoint/2010/main" val="23973620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0545A-58AC-3208-5DA0-0CD27AE5E7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FB19EF-2421-48B9-F951-34DBFC98AF1F}"/>
              </a:ext>
            </a:extLst>
          </p:cNvPr>
          <p:cNvSpPr>
            <a:spLocks noGrp="1"/>
          </p:cNvSpPr>
          <p:nvPr>
            <p:ph type="ctrTitle"/>
          </p:nvPr>
        </p:nvSpPr>
        <p:spPr>
          <a:xfrm>
            <a:off x="1039318" y="327885"/>
            <a:ext cx="10113364" cy="1036221"/>
          </a:xfrm>
        </p:spPr>
        <p:txBody>
          <a:bodyPr>
            <a:normAutofit/>
          </a:bodyPr>
          <a:lstStyle/>
          <a:p>
            <a:r>
              <a:rPr lang="en-US" b="1" dirty="0"/>
              <a:t>Non-Linear Data Structures</a:t>
            </a:r>
          </a:p>
        </p:txBody>
      </p:sp>
      <p:sp>
        <p:nvSpPr>
          <p:cNvPr id="7" name="Subtitle 2">
            <a:extLst>
              <a:ext uri="{FF2B5EF4-FFF2-40B4-BE49-F238E27FC236}">
                <a16:creationId xmlns:a16="http://schemas.microsoft.com/office/drawing/2014/main" id="{8C3C5AF0-D27D-99B6-A4A1-3FCA169C7F50}"/>
              </a:ext>
            </a:extLst>
          </p:cNvPr>
          <p:cNvSpPr>
            <a:spLocks noGrp="1"/>
          </p:cNvSpPr>
          <p:nvPr>
            <p:ph type="subTitle" idx="1"/>
          </p:nvPr>
        </p:nvSpPr>
        <p:spPr>
          <a:xfrm>
            <a:off x="885371" y="1607280"/>
            <a:ext cx="10697504" cy="536830"/>
          </a:xfrm>
        </p:spPr>
        <p:txBody>
          <a:bodyPr>
            <a:normAutofit fontScale="92500" lnSpcReduction="10000"/>
          </a:bodyPr>
          <a:lstStyle/>
          <a:p>
            <a:r>
              <a:rPr lang="en-GB" sz="3600" b="1" dirty="0"/>
              <a:t>Graph </a:t>
            </a:r>
            <a:r>
              <a:rPr lang="en-US" sz="3600" b="1" dirty="0"/>
              <a:t>Traversal</a:t>
            </a:r>
            <a:r>
              <a:rPr lang="en-GB" sz="3600" b="1" dirty="0"/>
              <a:t> (Breadth First Search Traversal)</a:t>
            </a:r>
          </a:p>
          <a:p>
            <a:endParaRPr lang="en-GB" sz="2800" dirty="0"/>
          </a:p>
        </p:txBody>
      </p:sp>
      <p:sp>
        <p:nvSpPr>
          <p:cNvPr id="4" name="TextBox 3">
            <a:extLst>
              <a:ext uri="{FF2B5EF4-FFF2-40B4-BE49-F238E27FC236}">
                <a16:creationId xmlns:a16="http://schemas.microsoft.com/office/drawing/2014/main" id="{29A13BA0-7F5E-0278-C55B-485CF29955C6}"/>
              </a:ext>
            </a:extLst>
          </p:cNvPr>
          <p:cNvSpPr txBox="1"/>
          <p:nvPr/>
        </p:nvSpPr>
        <p:spPr>
          <a:xfrm>
            <a:off x="5945156" y="6345449"/>
            <a:ext cx="455643" cy="369332"/>
          </a:xfrm>
          <a:prstGeom prst="rect">
            <a:avLst/>
          </a:prstGeom>
          <a:noFill/>
        </p:spPr>
        <p:txBody>
          <a:bodyPr wrap="square" rtlCol="0">
            <a:spAutoFit/>
          </a:bodyPr>
          <a:lstStyle/>
          <a:p>
            <a:r>
              <a:rPr lang="en-US" dirty="0"/>
              <a:t>54</a:t>
            </a:r>
          </a:p>
        </p:txBody>
      </p:sp>
      <p:sp>
        <p:nvSpPr>
          <p:cNvPr id="3" name="Subtitle 2">
            <a:extLst>
              <a:ext uri="{FF2B5EF4-FFF2-40B4-BE49-F238E27FC236}">
                <a16:creationId xmlns:a16="http://schemas.microsoft.com/office/drawing/2014/main" id="{08C067BE-CC22-81E9-6BC7-612DEF9969C1}"/>
              </a:ext>
            </a:extLst>
          </p:cNvPr>
          <p:cNvSpPr txBox="1">
            <a:spLocks/>
          </p:cNvSpPr>
          <p:nvPr/>
        </p:nvSpPr>
        <p:spPr>
          <a:xfrm>
            <a:off x="1039318" y="2624570"/>
            <a:ext cx="5378063" cy="262615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dirty="0"/>
              <a:t>Breadth First Search (BFS) algorithm traverses a graph in a breadth ward motion to search a graph data structure for a node that meets a set of criteria. It uses a queue to remember the next vertex to start a search, when a dead end occurs in any iteration.</a:t>
            </a:r>
            <a:endParaRPr lang="en-GB" sz="3200" dirty="0"/>
          </a:p>
        </p:txBody>
      </p:sp>
      <p:pic>
        <p:nvPicPr>
          <p:cNvPr id="24578" name="Picture 2" descr="Breadth First Traversal">
            <a:extLst>
              <a:ext uri="{FF2B5EF4-FFF2-40B4-BE49-F238E27FC236}">
                <a16:creationId xmlns:a16="http://schemas.microsoft.com/office/drawing/2014/main" id="{47B28FBA-7C45-F579-1F34-09B3B62BCA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497" y="2021768"/>
            <a:ext cx="3944132" cy="476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0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D4851-345E-08E4-A96C-DEA15EBE1D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AE636-4C8C-B1A6-8EE1-7C2B3ADD1622}"/>
              </a:ext>
            </a:extLst>
          </p:cNvPr>
          <p:cNvSpPr>
            <a:spLocks noGrp="1"/>
          </p:cNvSpPr>
          <p:nvPr>
            <p:ph type="ctrTitle"/>
          </p:nvPr>
        </p:nvSpPr>
        <p:spPr>
          <a:xfrm>
            <a:off x="1039318" y="327885"/>
            <a:ext cx="10113364" cy="1036221"/>
          </a:xfrm>
        </p:spPr>
        <p:txBody>
          <a:bodyPr>
            <a:normAutofit/>
          </a:bodyPr>
          <a:lstStyle/>
          <a:p>
            <a:r>
              <a:rPr lang="en-US" b="1" dirty="0"/>
              <a:t>Algorithm</a:t>
            </a:r>
          </a:p>
        </p:txBody>
      </p:sp>
      <p:sp>
        <p:nvSpPr>
          <p:cNvPr id="7" name="Subtitle 2">
            <a:extLst>
              <a:ext uri="{FF2B5EF4-FFF2-40B4-BE49-F238E27FC236}">
                <a16:creationId xmlns:a16="http://schemas.microsoft.com/office/drawing/2014/main" id="{86F9AC88-5D97-0789-9C5C-3AD2888BFB6C}"/>
              </a:ext>
            </a:extLst>
          </p:cNvPr>
          <p:cNvSpPr>
            <a:spLocks noGrp="1"/>
          </p:cNvSpPr>
          <p:nvPr>
            <p:ph type="subTitle" idx="1"/>
          </p:nvPr>
        </p:nvSpPr>
        <p:spPr>
          <a:xfrm>
            <a:off x="885371" y="1607280"/>
            <a:ext cx="10697504" cy="1240851"/>
          </a:xfrm>
        </p:spPr>
        <p:txBody>
          <a:bodyPr>
            <a:normAutofit lnSpcReduction="10000"/>
          </a:bodyPr>
          <a:lstStyle/>
          <a:p>
            <a:pPr algn="l"/>
            <a:r>
              <a:rPr lang="en-GB" sz="2800" dirty="0"/>
              <a:t>An </a:t>
            </a:r>
            <a:r>
              <a:rPr lang="en-GB" sz="2800" b="1" dirty="0"/>
              <a:t>algorithm</a:t>
            </a:r>
            <a:r>
              <a:rPr lang="en-GB" sz="2800" dirty="0"/>
              <a:t> is a </a:t>
            </a:r>
            <a:r>
              <a:rPr lang="en-GB" sz="2800" b="1" dirty="0"/>
              <a:t>step-by-step procedure or set of rules</a:t>
            </a:r>
            <a:r>
              <a:rPr lang="en-GB" sz="2800" dirty="0"/>
              <a:t> to solve a problem or perform a task. Think of it like a </a:t>
            </a:r>
            <a:r>
              <a:rPr lang="en-GB" sz="2800" b="1" dirty="0"/>
              <a:t>recipe</a:t>
            </a:r>
            <a:r>
              <a:rPr lang="en-GB" sz="2800" dirty="0"/>
              <a:t> in cooking—it tells you exactly what steps to follow to get the final result.</a:t>
            </a:r>
          </a:p>
        </p:txBody>
      </p:sp>
      <p:sp>
        <p:nvSpPr>
          <p:cNvPr id="4" name="Subtitle 2">
            <a:extLst>
              <a:ext uri="{FF2B5EF4-FFF2-40B4-BE49-F238E27FC236}">
                <a16:creationId xmlns:a16="http://schemas.microsoft.com/office/drawing/2014/main" id="{A7B8DE75-38BF-9B3A-D95B-61E706ECCFC1}"/>
              </a:ext>
            </a:extLst>
          </p:cNvPr>
          <p:cNvSpPr txBox="1">
            <a:spLocks/>
          </p:cNvSpPr>
          <p:nvPr/>
        </p:nvSpPr>
        <p:spPr>
          <a:xfrm>
            <a:off x="1039318" y="3224048"/>
            <a:ext cx="3602160" cy="22938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dirty="0"/>
              <a:t>Sorting Algorithm</a:t>
            </a:r>
          </a:p>
          <a:p>
            <a:pPr marL="457200" indent="-457200" algn="l">
              <a:buFont typeface="Arial" panose="020B0604020202020204" pitchFamily="34" charset="0"/>
              <a:buChar char="•"/>
            </a:pPr>
            <a:r>
              <a:rPr lang="en-US" dirty="0"/>
              <a:t>Searching Algorithm</a:t>
            </a:r>
            <a:endParaRPr lang="en-GB" dirty="0"/>
          </a:p>
          <a:p>
            <a:pPr marL="457200" indent="-457200" algn="l">
              <a:buFont typeface="Arial" panose="020B0604020202020204" pitchFamily="34" charset="0"/>
              <a:buChar char="•"/>
            </a:pPr>
            <a:r>
              <a:rPr lang="en-US" dirty="0"/>
              <a:t>Greedy Algorithm</a:t>
            </a:r>
          </a:p>
          <a:p>
            <a:pPr marL="457200" indent="-457200" algn="l">
              <a:buFont typeface="Arial" panose="020B0604020202020204" pitchFamily="34" charset="0"/>
              <a:buChar char="•"/>
            </a:pPr>
            <a:r>
              <a:rPr lang="en-US" dirty="0"/>
              <a:t>Divide and Conquer</a:t>
            </a:r>
          </a:p>
          <a:p>
            <a:pPr marL="457200" indent="-457200" algn="l">
              <a:buFont typeface="Arial" panose="020B0604020202020204" pitchFamily="34" charset="0"/>
              <a:buChar char="•"/>
            </a:pPr>
            <a:r>
              <a:rPr lang="en-GB" dirty="0"/>
              <a:t>Dynamic Algorithm</a:t>
            </a:r>
          </a:p>
          <a:p>
            <a:pPr marL="457200" indent="-457200" algn="l">
              <a:buFont typeface="Arial" panose="020B0604020202020204" pitchFamily="34" charset="0"/>
              <a:buChar char="•"/>
            </a:pPr>
            <a:endParaRPr lang="en-GB" sz="2800" dirty="0"/>
          </a:p>
        </p:txBody>
      </p:sp>
      <p:pic>
        <p:nvPicPr>
          <p:cNvPr id="10242" name="Picture 2" descr="Time Complexity Of Algorithms - Open4Tech">
            <a:extLst>
              <a:ext uri="{FF2B5EF4-FFF2-40B4-BE49-F238E27FC236}">
                <a16:creationId xmlns:a16="http://schemas.microsoft.com/office/drawing/2014/main" id="{4C011606-00D9-C92D-9956-4C5912949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889" y="2848131"/>
            <a:ext cx="5000000" cy="35040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E65604-7014-C31C-9488-50428033E30D}"/>
              </a:ext>
            </a:extLst>
          </p:cNvPr>
          <p:cNvSpPr txBox="1"/>
          <p:nvPr/>
        </p:nvSpPr>
        <p:spPr>
          <a:xfrm>
            <a:off x="5945156" y="6345449"/>
            <a:ext cx="455643" cy="369332"/>
          </a:xfrm>
          <a:prstGeom prst="rect">
            <a:avLst/>
          </a:prstGeom>
          <a:noFill/>
        </p:spPr>
        <p:txBody>
          <a:bodyPr wrap="square" rtlCol="0">
            <a:spAutoFit/>
          </a:bodyPr>
          <a:lstStyle/>
          <a:p>
            <a:r>
              <a:rPr lang="en-US" dirty="0"/>
              <a:t>55</a:t>
            </a:r>
          </a:p>
        </p:txBody>
      </p:sp>
    </p:spTree>
    <p:extLst>
      <p:ext uri="{BB962C8B-B14F-4D97-AF65-F5344CB8AC3E}">
        <p14:creationId xmlns:p14="http://schemas.microsoft.com/office/powerpoint/2010/main" val="2151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E54DD-4A74-F616-8D20-A9FBD3BEE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CD95A-EFD4-7B99-72C1-98D8F8DCD452}"/>
              </a:ext>
            </a:extLst>
          </p:cNvPr>
          <p:cNvSpPr>
            <a:spLocks noGrp="1"/>
          </p:cNvSpPr>
          <p:nvPr>
            <p:ph type="ctrTitle"/>
          </p:nvPr>
        </p:nvSpPr>
        <p:spPr>
          <a:xfrm>
            <a:off x="1039318" y="327885"/>
            <a:ext cx="10113364" cy="1036221"/>
          </a:xfrm>
        </p:spPr>
        <p:txBody>
          <a:bodyPr>
            <a:normAutofit/>
          </a:bodyPr>
          <a:lstStyle/>
          <a:p>
            <a:r>
              <a:rPr lang="en-US" b="1" dirty="0"/>
              <a:t>Time &amp; Space Complexity</a:t>
            </a:r>
          </a:p>
        </p:txBody>
      </p:sp>
      <p:sp>
        <p:nvSpPr>
          <p:cNvPr id="7" name="Subtitle 2">
            <a:extLst>
              <a:ext uri="{FF2B5EF4-FFF2-40B4-BE49-F238E27FC236}">
                <a16:creationId xmlns:a16="http://schemas.microsoft.com/office/drawing/2014/main" id="{94E968D6-DE90-8B45-D4E5-3665184E3C35}"/>
              </a:ext>
            </a:extLst>
          </p:cNvPr>
          <p:cNvSpPr>
            <a:spLocks noGrp="1"/>
          </p:cNvSpPr>
          <p:nvPr>
            <p:ph type="subTitle" idx="1"/>
          </p:nvPr>
        </p:nvSpPr>
        <p:spPr>
          <a:xfrm>
            <a:off x="740979" y="1607280"/>
            <a:ext cx="7186376" cy="1821720"/>
          </a:xfrm>
        </p:spPr>
        <p:txBody>
          <a:bodyPr>
            <a:normAutofit fontScale="85000" lnSpcReduction="20000"/>
          </a:bodyPr>
          <a:lstStyle/>
          <a:p>
            <a:pPr algn="just"/>
            <a:r>
              <a:rPr lang="en-GB" sz="2800" b="1" dirty="0"/>
              <a:t>Definition: </a:t>
            </a:r>
            <a:r>
              <a:rPr lang="en-GB" sz="2800" dirty="0"/>
              <a:t>Time complexity measures how the running time of an algorithm grows as the size of the input increases &amp; </a:t>
            </a:r>
            <a:r>
              <a:rPr lang="en-GB" sz="2800" b="1" dirty="0"/>
              <a:t> </a:t>
            </a:r>
            <a:r>
              <a:rPr lang="en-GB" sz="2800" dirty="0"/>
              <a:t>Space complexity measures how much extra memory (space) an algorithm needs as the input size increases.</a:t>
            </a:r>
          </a:p>
          <a:p>
            <a:pPr algn="just"/>
            <a:r>
              <a:rPr lang="en-GB" sz="2800" dirty="0"/>
              <a:t>Usually expressed using Big O notation (O(f(n))).</a:t>
            </a:r>
          </a:p>
          <a:p>
            <a:pPr algn="just"/>
            <a:endParaRPr lang="en-GB" sz="2800" dirty="0"/>
          </a:p>
        </p:txBody>
      </p:sp>
      <p:sp>
        <p:nvSpPr>
          <p:cNvPr id="3" name="TextBox 2">
            <a:extLst>
              <a:ext uri="{FF2B5EF4-FFF2-40B4-BE49-F238E27FC236}">
                <a16:creationId xmlns:a16="http://schemas.microsoft.com/office/drawing/2014/main" id="{EC40C640-D87F-1EE1-77EB-490B0D89E962}"/>
              </a:ext>
            </a:extLst>
          </p:cNvPr>
          <p:cNvSpPr txBox="1"/>
          <p:nvPr/>
        </p:nvSpPr>
        <p:spPr>
          <a:xfrm>
            <a:off x="5945156" y="6345449"/>
            <a:ext cx="455643" cy="369332"/>
          </a:xfrm>
          <a:prstGeom prst="rect">
            <a:avLst/>
          </a:prstGeom>
          <a:noFill/>
        </p:spPr>
        <p:txBody>
          <a:bodyPr wrap="square" rtlCol="0">
            <a:spAutoFit/>
          </a:bodyPr>
          <a:lstStyle/>
          <a:p>
            <a:r>
              <a:rPr lang="en-US" dirty="0"/>
              <a:t>56</a:t>
            </a:r>
          </a:p>
        </p:txBody>
      </p:sp>
      <p:sp>
        <p:nvSpPr>
          <p:cNvPr id="5" name="Subtitle 2">
            <a:extLst>
              <a:ext uri="{FF2B5EF4-FFF2-40B4-BE49-F238E27FC236}">
                <a16:creationId xmlns:a16="http://schemas.microsoft.com/office/drawing/2014/main" id="{2C32B103-7F1A-CA1A-0EB7-242B0971EDBF}"/>
              </a:ext>
            </a:extLst>
          </p:cNvPr>
          <p:cNvSpPr txBox="1">
            <a:spLocks/>
          </p:cNvSpPr>
          <p:nvPr/>
        </p:nvSpPr>
        <p:spPr>
          <a:xfrm>
            <a:off x="837793" y="5972960"/>
            <a:ext cx="10314889" cy="369332"/>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dirty="0"/>
              <a:t>It tells us: </a:t>
            </a:r>
            <a:r>
              <a:rPr lang="en-GB" sz="3200" i="1" dirty="0"/>
              <a:t>“If I double my input, how much longer time and space will it take?”</a:t>
            </a:r>
            <a:endParaRPr lang="en-GB" sz="3200" b="1" dirty="0"/>
          </a:p>
        </p:txBody>
      </p:sp>
      <p:pic>
        <p:nvPicPr>
          <p:cNvPr id="1026" name="Picture 2" descr="Big O Notation: Time Complexity | Level Up Coding">
            <a:extLst>
              <a:ext uri="{FF2B5EF4-FFF2-40B4-BE49-F238E27FC236}">
                <a16:creationId xmlns:a16="http://schemas.microsoft.com/office/drawing/2014/main" id="{C6244FA2-121E-94CF-E7E8-4593CC16DD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7355" y="2227705"/>
            <a:ext cx="3655520" cy="3161531"/>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26A93292-BE15-FB79-F05C-6BA36B1E2318}"/>
              </a:ext>
            </a:extLst>
          </p:cNvPr>
          <p:cNvSpPr txBox="1">
            <a:spLocks/>
          </p:cNvSpPr>
          <p:nvPr/>
        </p:nvSpPr>
        <p:spPr>
          <a:xfrm>
            <a:off x="2012256" y="3600385"/>
            <a:ext cx="3395316" cy="220119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Types:</a:t>
            </a:r>
          </a:p>
          <a:p>
            <a:pPr marL="457200" indent="-457200" algn="l">
              <a:buFont typeface="Arial" panose="020B0604020202020204" pitchFamily="34" charset="0"/>
              <a:buChar char="•"/>
            </a:pPr>
            <a:r>
              <a:rPr lang="en-GB" sz="2800" dirty="0"/>
              <a:t>O(1)-Constant</a:t>
            </a:r>
          </a:p>
          <a:p>
            <a:pPr marL="457200" indent="-457200" algn="l">
              <a:buFont typeface="Arial" panose="020B0604020202020204" pitchFamily="34" charset="0"/>
              <a:buChar char="•"/>
            </a:pPr>
            <a:r>
              <a:rPr lang="en-GB" sz="2800" dirty="0"/>
              <a:t>O(n)-Linear</a:t>
            </a:r>
          </a:p>
          <a:p>
            <a:pPr marL="457200" indent="-457200" algn="l">
              <a:buFont typeface="Arial" panose="020B0604020202020204" pitchFamily="34" charset="0"/>
              <a:buChar char="•"/>
            </a:pPr>
            <a:r>
              <a:rPr lang="en-GB" sz="2800" dirty="0"/>
              <a:t>O(log n)-Logarithmic</a:t>
            </a:r>
          </a:p>
          <a:p>
            <a:pPr marL="457200" indent="-457200" algn="l">
              <a:buFont typeface="Arial" panose="020B0604020202020204" pitchFamily="34" charset="0"/>
              <a:buChar char="•"/>
            </a:pPr>
            <a:r>
              <a:rPr lang="en-GB" sz="2800" dirty="0"/>
              <a:t>O(n  )- Quadratic</a:t>
            </a:r>
          </a:p>
        </p:txBody>
      </p:sp>
      <p:sp>
        <p:nvSpPr>
          <p:cNvPr id="8" name="Subtitle 2">
            <a:extLst>
              <a:ext uri="{FF2B5EF4-FFF2-40B4-BE49-F238E27FC236}">
                <a16:creationId xmlns:a16="http://schemas.microsoft.com/office/drawing/2014/main" id="{CD72D136-1BDA-80F1-F6D2-56BAB3B8E3A6}"/>
              </a:ext>
            </a:extLst>
          </p:cNvPr>
          <p:cNvSpPr txBox="1">
            <a:spLocks/>
          </p:cNvSpPr>
          <p:nvPr/>
        </p:nvSpPr>
        <p:spPr>
          <a:xfrm>
            <a:off x="2992583" y="5285916"/>
            <a:ext cx="365636" cy="4997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600" dirty="0"/>
              <a:t>2</a:t>
            </a:r>
          </a:p>
        </p:txBody>
      </p:sp>
    </p:spTree>
    <p:extLst>
      <p:ext uri="{BB962C8B-B14F-4D97-AF65-F5344CB8AC3E}">
        <p14:creationId xmlns:p14="http://schemas.microsoft.com/office/powerpoint/2010/main" val="328240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B4034-B745-F83D-8223-C5EFFD35C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56D53-B760-687E-AFD4-A8EE36953340}"/>
              </a:ext>
            </a:extLst>
          </p:cNvPr>
          <p:cNvSpPr>
            <a:spLocks noGrp="1"/>
          </p:cNvSpPr>
          <p:nvPr>
            <p:ph type="ctrTitle"/>
          </p:nvPr>
        </p:nvSpPr>
        <p:spPr>
          <a:xfrm>
            <a:off x="1039318" y="327885"/>
            <a:ext cx="10113364" cy="1036221"/>
          </a:xfrm>
        </p:spPr>
        <p:txBody>
          <a:bodyPr>
            <a:normAutofit/>
          </a:bodyPr>
          <a:lstStyle/>
          <a:p>
            <a:r>
              <a:rPr lang="en-US" b="1" dirty="0"/>
              <a:t>Sorting Algorithms</a:t>
            </a:r>
          </a:p>
        </p:txBody>
      </p:sp>
      <p:sp>
        <p:nvSpPr>
          <p:cNvPr id="7" name="Subtitle 2">
            <a:extLst>
              <a:ext uri="{FF2B5EF4-FFF2-40B4-BE49-F238E27FC236}">
                <a16:creationId xmlns:a16="http://schemas.microsoft.com/office/drawing/2014/main" id="{0C01D301-0C11-8B21-F9C1-A4294449811E}"/>
              </a:ext>
            </a:extLst>
          </p:cNvPr>
          <p:cNvSpPr>
            <a:spLocks noGrp="1"/>
          </p:cNvSpPr>
          <p:nvPr>
            <p:ph type="subTitle" idx="1"/>
          </p:nvPr>
        </p:nvSpPr>
        <p:spPr>
          <a:xfrm>
            <a:off x="885371" y="1607280"/>
            <a:ext cx="10697504" cy="3789179"/>
          </a:xfrm>
        </p:spPr>
        <p:txBody>
          <a:bodyPr>
            <a:normAutofit lnSpcReduction="10000"/>
          </a:bodyPr>
          <a:lstStyle/>
          <a:p>
            <a:pPr algn="l"/>
            <a:r>
              <a:rPr lang="en-GB" sz="2800" dirty="0"/>
              <a:t>Sorting = Arranging data in </a:t>
            </a:r>
            <a:r>
              <a:rPr lang="en-GB" sz="2800" b="1" dirty="0"/>
              <a:t>ascending or descending order</a:t>
            </a:r>
            <a:r>
              <a:rPr lang="en-GB" sz="2800" dirty="0"/>
              <a:t>.</a:t>
            </a:r>
          </a:p>
          <a:p>
            <a:pPr algn="l"/>
            <a:r>
              <a:rPr lang="en-GB" sz="2800" dirty="0"/>
              <a:t>Improves efficiency in </a:t>
            </a:r>
            <a:r>
              <a:rPr lang="en-GB" sz="2800" b="1" dirty="0"/>
              <a:t>searching, organizing, and processing data</a:t>
            </a:r>
            <a:r>
              <a:rPr lang="en-GB" sz="2800" dirty="0"/>
              <a:t>.</a:t>
            </a:r>
          </a:p>
          <a:p>
            <a:pPr algn="l"/>
            <a:endParaRPr lang="en-GB" sz="2800" dirty="0"/>
          </a:p>
          <a:p>
            <a:pPr algn="l"/>
            <a:r>
              <a:rPr lang="en-GB" sz="2800" dirty="0"/>
              <a:t>Type of Sorting</a:t>
            </a:r>
          </a:p>
          <a:p>
            <a:pPr marL="457200" indent="-457200" algn="l">
              <a:buFont typeface="Arial" panose="020B0604020202020204" pitchFamily="34" charset="0"/>
              <a:buChar char="•"/>
            </a:pPr>
            <a:r>
              <a:rPr lang="en-US" dirty="0"/>
              <a:t>Bubble Sort</a:t>
            </a:r>
          </a:p>
          <a:p>
            <a:pPr marL="457200" indent="-457200" algn="l">
              <a:buFont typeface="Arial" panose="020B0604020202020204" pitchFamily="34" charset="0"/>
              <a:buChar char="•"/>
            </a:pPr>
            <a:r>
              <a:rPr lang="en-US" dirty="0"/>
              <a:t>Selection Sort</a:t>
            </a:r>
            <a:endParaRPr lang="en-GB" dirty="0"/>
          </a:p>
          <a:p>
            <a:pPr marL="457200" indent="-457200" algn="l">
              <a:buFont typeface="Arial" panose="020B0604020202020204" pitchFamily="34" charset="0"/>
              <a:buChar char="•"/>
            </a:pPr>
            <a:r>
              <a:rPr lang="en-US" dirty="0"/>
              <a:t>Insertion Sort</a:t>
            </a:r>
          </a:p>
          <a:p>
            <a:pPr marL="457200" indent="-457200" algn="l">
              <a:buFont typeface="Arial" panose="020B0604020202020204" pitchFamily="34" charset="0"/>
              <a:buChar char="•"/>
            </a:pPr>
            <a:r>
              <a:rPr lang="en-US" dirty="0"/>
              <a:t>Merge Sort</a:t>
            </a:r>
          </a:p>
        </p:txBody>
      </p:sp>
      <p:sp>
        <p:nvSpPr>
          <p:cNvPr id="3" name="TextBox 2">
            <a:extLst>
              <a:ext uri="{FF2B5EF4-FFF2-40B4-BE49-F238E27FC236}">
                <a16:creationId xmlns:a16="http://schemas.microsoft.com/office/drawing/2014/main" id="{7AC649AA-3732-A828-64EF-CD14DAC140CA}"/>
              </a:ext>
            </a:extLst>
          </p:cNvPr>
          <p:cNvSpPr txBox="1"/>
          <p:nvPr/>
        </p:nvSpPr>
        <p:spPr>
          <a:xfrm>
            <a:off x="5945156" y="6345449"/>
            <a:ext cx="455643" cy="369332"/>
          </a:xfrm>
          <a:prstGeom prst="rect">
            <a:avLst/>
          </a:prstGeom>
          <a:noFill/>
        </p:spPr>
        <p:txBody>
          <a:bodyPr wrap="square" rtlCol="0">
            <a:spAutoFit/>
          </a:bodyPr>
          <a:lstStyle/>
          <a:p>
            <a:r>
              <a:rPr lang="en-US" dirty="0"/>
              <a:t>57</a:t>
            </a:r>
          </a:p>
        </p:txBody>
      </p:sp>
    </p:spTree>
    <p:extLst>
      <p:ext uri="{BB962C8B-B14F-4D97-AF65-F5344CB8AC3E}">
        <p14:creationId xmlns:p14="http://schemas.microsoft.com/office/powerpoint/2010/main" val="11945147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6EE41-479E-E3A2-5433-FD1C0610A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D9CEA-D653-4F38-8E32-61990F2BA64F}"/>
              </a:ext>
            </a:extLst>
          </p:cNvPr>
          <p:cNvSpPr>
            <a:spLocks noGrp="1"/>
          </p:cNvSpPr>
          <p:nvPr>
            <p:ph type="ctrTitle"/>
          </p:nvPr>
        </p:nvSpPr>
        <p:spPr>
          <a:xfrm>
            <a:off x="1039318" y="327885"/>
            <a:ext cx="10113364" cy="1036221"/>
          </a:xfrm>
        </p:spPr>
        <p:txBody>
          <a:bodyPr>
            <a:normAutofit/>
          </a:bodyPr>
          <a:lstStyle/>
          <a:p>
            <a:r>
              <a:rPr lang="en-US" b="1" dirty="0"/>
              <a:t>1.Sorting Algorithms</a:t>
            </a:r>
          </a:p>
        </p:txBody>
      </p:sp>
      <p:sp>
        <p:nvSpPr>
          <p:cNvPr id="7" name="Subtitle 2">
            <a:extLst>
              <a:ext uri="{FF2B5EF4-FFF2-40B4-BE49-F238E27FC236}">
                <a16:creationId xmlns:a16="http://schemas.microsoft.com/office/drawing/2014/main" id="{614D633B-0A16-8268-24F9-83FDE035323D}"/>
              </a:ext>
            </a:extLst>
          </p:cNvPr>
          <p:cNvSpPr>
            <a:spLocks noGrp="1"/>
          </p:cNvSpPr>
          <p:nvPr>
            <p:ph type="subTitle" idx="1"/>
          </p:nvPr>
        </p:nvSpPr>
        <p:spPr>
          <a:xfrm>
            <a:off x="885371" y="1607280"/>
            <a:ext cx="10697504" cy="1210871"/>
          </a:xfrm>
        </p:spPr>
        <p:txBody>
          <a:bodyPr>
            <a:normAutofit/>
          </a:bodyPr>
          <a:lstStyle/>
          <a:p>
            <a:r>
              <a:rPr lang="en-US" sz="2800" b="1" dirty="0"/>
              <a:t>Selection Sort</a:t>
            </a:r>
          </a:p>
          <a:p>
            <a:pPr algn="l"/>
            <a:r>
              <a:rPr lang="en-GB" sz="2800" b="1" dirty="0"/>
              <a:t>Definition: </a:t>
            </a:r>
            <a:r>
              <a:rPr lang="en-GB" sz="2800" dirty="0"/>
              <a:t>Finds the smallest element and puts it in the correct position.</a:t>
            </a:r>
          </a:p>
        </p:txBody>
      </p:sp>
      <p:sp>
        <p:nvSpPr>
          <p:cNvPr id="3" name="TextBox 2">
            <a:extLst>
              <a:ext uri="{FF2B5EF4-FFF2-40B4-BE49-F238E27FC236}">
                <a16:creationId xmlns:a16="http://schemas.microsoft.com/office/drawing/2014/main" id="{D4586AAE-132A-5CA4-FFB3-C1323013D2A3}"/>
              </a:ext>
            </a:extLst>
          </p:cNvPr>
          <p:cNvSpPr txBox="1"/>
          <p:nvPr/>
        </p:nvSpPr>
        <p:spPr>
          <a:xfrm>
            <a:off x="5945156" y="6345449"/>
            <a:ext cx="455643" cy="369332"/>
          </a:xfrm>
          <a:prstGeom prst="rect">
            <a:avLst/>
          </a:prstGeom>
          <a:noFill/>
        </p:spPr>
        <p:txBody>
          <a:bodyPr wrap="square" rtlCol="0">
            <a:spAutoFit/>
          </a:bodyPr>
          <a:lstStyle/>
          <a:p>
            <a:r>
              <a:rPr lang="en-US" dirty="0"/>
              <a:t>58</a:t>
            </a:r>
          </a:p>
        </p:txBody>
      </p:sp>
      <p:pic>
        <p:nvPicPr>
          <p:cNvPr id="5122" name="Picture 2" descr="Selection Sort Tutorials &amp; Notes | Algorithms | HackerEarth">
            <a:extLst>
              <a:ext uri="{FF2B5EF4-FFF2-40B4-BE49-F238E27FC236}">
                <a16:creationId xmlns:a16="http://schemas.microsoft.com/office/drawing/2014/main" id="{34D28ED7-6C8B-925E-9041-2F467EC36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475" y="2560644"/>
            <a:ext cx="6183296" cy="365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300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AAC43-24C6-1F63-C156-9E3F37F9A4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9F8EA-7848-E6BE-A9CB-7176809E395B}"/>
              </a:ext>
            </a:extLst>
          </p:cNvPr>
          <p:cNvSpPr>
            <a:spLocks noGrp="1"/>
          </p:cNvSpPr>
          <p:nvPr>
            <p:ph type="ctrTitle"/>
          </p:nvPr>
        </p:nvSpPr>
        <p:spPr>
          <a:xfrm>
            <a:off x="1039318" y="327885"/>
            <a:ext cx="10113364" cy="1036221"/>
          </a:xfrm>
        </p:spPr>
        <p:txBody>
          <a:bodyPr/>
          <a:lstStyle/>
          <a:p>
            <a:r>
              <a:rPr lang="en-US" b="1" dirty="0"/>
              <a:t>OOP  Basic</a:t>
            </a:r>
          </a:p>
        </p:txBody>
      </p:sp>
      <p:sp>
        <p:nvSpPr>
          <p:cNvPr id="7" name="Subtitle 2">
            <a:extLst>
              <a:ext uri="{FF2B5EF4-FFF2-40B4-BE49-F238E27FC236}">
                <a16:creationId xmlns:a16="http://schemas.microsoft.com/office/drawing/2014/main" id="{8E27675F-D766-52A9-40AE-5D430A970B51}"/>
              </a:ext>
            </a:extLst>
          </p:cNvPr>
          <p:cNvSpPr>
            <a:spLocks noGrp="1"/>
          </p:cNvSpPr>
          <p:nvPr>
            <p:ph type="subTitle" idx="1"/>
          </p:nvPr>
        </p:nvSpPr>
        <p:spPr>
          <a:xfrm>
            <a:off x="1516505" y="4073385"/>
            <a:ext cx="5099757" cy="1807154"/>
          </a:xfrm>
        </p:spPr>
        <p:txBody>
          <a:bodyPr>
            <a:normAutofit/>
          </a:bodyPr>
          <a:lstStyle/>
          <a:p>
            <a:pPr algn="l"/>
            <a:r>
              <a:rPr lang="en-US" dirty="0"/>
              <a:t>Class: Car Design</a:t>
            </a:r>
          </a:p>
          <a:p>
            <a:pPr algn="l"/>
            <a:r>
              <a:rPr lang="en-US" dirty="0"/>
              <a:t>Object: Car</a:t>
            </a:r>
          </a:p>
          <a:p>
            <a:pPr algn="l"/>
            <a:r>
              <a:rPr lang="en-US" dirty="0"/>
              <a:t>Method: Start(),Stop(),Speed()</a:t>
            </a:r>
          </a:p>
          <a:p>
            <a:pPr algn="l"/>
            <a:r>
              <a:rPr lang="en-US" dirty="0"/>
              <a:t>Attribute: Color, Brand</a:t>
            </a:r>
          </a:p>
        </p:txBody>
      </p:sp>
      <p:sp>
        <p:nvSpPr>
          <p:cNvPr id="4" name="TextBox 3">
            <a:extLst>
              <a:ext uri="{FF2B5EF4-FFF2-40B4-BE49-F238E27FC236}">
                <a16:creationId xmlns:a16="http://schemas.microsoft.com/office/drawing/2014/main" id="{0C043F79-8251-91D2-4EB3-67B33A8AEEEA}"/>
              </a:ext>
            </a:extLst>
          </p:cNvPr>
          <p:cNvSpPr txBox="1"/>
          <p:nvPr/>
        </p:nvSpPr>
        <p:spPr>
          <a:xfrm>
            <a:off x="5945157" y="6345449"/>
            <a:ext cx="301686" cy="369332"/>
          </a:xfrm>
          <a:prstGeom prst="rect">
            <a:avLst/>
          </a:prstGeom>
          <a:noFill/>
        </p:spPr>
        <p:txBody>
          <a:bodyPr wrap="square" rtlCol="0">
            <a:spAutoFit/>
          </a:bodyPr>
          <a:lstStyle/>
          <a:p>
            <a:r>
              <a:rPr lang="en-US" dirty="0"/>
              <a:t>5</a:t>
            </a:r>
          </a:p>
        </p:txBody>
      </p:sp>
      <p:pic>
        <p:nvPicPr>
          <p:cNvPr id="1028" name="Picture 4" descr="What is Object Oriented Programming (OOP)? (With Examples)">
            <a:extLst>
              <a:ext uri="{FF2B5EF4-FFF2-40B4-BE49-F238E27FC236}">
                <a16:creationId xmlns:a16="http://schemas.microsoft.com/office/drawing/2014/main" id="{F76F1E75-49AE-A5BA-B91A-E1FE90CE5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845" y="3429000"/>
            <a:ext cx="4210050" cy="2735773"/>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C1790938-E48B-94E4-1847-B8DBC8045782}"/>
              </a:ext>
            </a:extLst>
          </p:cNvPr>
          <p:cNvSpPr txBox="1">
            <a:spLocks/>
          </p:cNvSpPr>
          <p:nvPr/>
        </p:nvSpPr>
        <p:spPr>
          <a:xfrm>
            <a:off x="1516505" y="1801319"/>
            <a:ext cx="9788577" cy="22335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Object</a:t>
            </a:r>
          </a:p>
          <a:p>
            <a:pPr marL="457200" indent="-457200" algn="l">
              <a:buFont typeface="Arial" panose="020B0604020202020204" pitchFamily="34" charset="0"/>
              <a:buChar char="•"/>
            </a:pPr>
            <a:r>
              <a:rPr lang="en-GB" sz="2800" dirty="0"/>
              <a:t>An object is a real-world entity created from a class.</a:t>
            </a:r>
          </a:p>
          <a:p>
            <a:pPr marL="457200" indent="-457200" algn="l">
              <a:buFont typeface="Arial" panose="020B0604020202020204" pitchFamily="34" charset="0"/>
              <a:buChar char="•"/>
            </a:pPr>
            <a:r>
              <a:rPr lang="en-GB" sz="2800" dirty="0"/>
              <a:t>It has data (attributes) and can perform actions (methods) defined in the class.</a:t>
            </a:r>
            <a:endParaRPr lang="en-US" sz="2800" dirty="0"/>
          </a:p>
        </p:txBody>
      </p:sp>
    </p:spTree>
    <p:extLst>
      <p:ext uri="{BB962C8B-B14F-4D97-AF65-F5344CB8AC3E}">
        <p14:creationId xmlns:p14="http://schemas.microsoft.com/office/powerpoint/2010/main" val="26197613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891B6-336D-538F-61FE-8C2FAFC2B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939C84-4B19-D892-843D-5B5214E465B7}"/>
              </a:ext>
            </a:extLst>
          </p:cNvPr>
          <p:cNvSpPr>
            <a:spLocks noGrp="1"/>
          </p:cNvSpPr>
          <p:nvPr>
            <p:ph type="ctrTitle"/>
          </p:nvPr>
        </p:nvSpPr>
        <p:spPr>
          <a:xfrm>
            <a:off x="1039318" y="327885"/>
            <a:ext cx="10113364" cy="1036221"/>
          </a:xfrm>
        </p:spPr>
        <p:txBody>
          <a:bodyPr>
            <a:normAutofit/>
          </a:bodyPr>
          <a:lstStyle/>
          <a:p>
            <a:r>
              <a:rPr lang="en-US" b="1" dirty="0"/>
              <a:t>2.Sorting Algorithms</a:t>
            </a:r>
          </a:p>
        </p:txBody>
      </p:sp>
      <p:sp>
        <p:nvSpPr>
          <p:cNvPr id="7" name="Subtitle 2">
            <a:extLst>
              <a:ext uri="{FF2B5EF4-FFF2-40B4-BE49-F238E27FC236}">
                <a16:creationId xmlns:a16="http://schemas.microsoft.com/office/drawing/2014/main" id="{B49E7085-F97C-264C-6DF5-7BA050FA5293}"/>
              </a:ext>
            </a:extLst>
          </p:cNvPr>
          <p:cNvSpPr>
            <a:spLocks noGrp="1"/>
          </p:cNvSpPr>
          <p:nvPr>
            <p:ph type="subTitle" idx="1"/>
          </p:nvPr>
        </p:nvSpPr>
        <p:spPr>
          <a:xfrm>
            <a:off x="885371" y="1607280"/>
            <a:ext cx="10697504" cy="1585625"/>
          </a:xfrm>
        </p:spPr>
        <p:txBody>
          <a:bodyPr>
            <a:normAutofit/>
          </a:bodyPr>
          <a:lstStyle/>
          <a:p>
            <a:r>
              <a:rPr lang="en-US" sz="2800" b="1" dirty="0"/>
              <a:t>Bubble Sort</a:t>
            </a:r>
          </a:p>
          <a:p>
            <a:pPr algn="l"/>
            <a:r>
              <a:rPr lang="en-GB" sz="2800" b="1" dirty="0"/>
              <a:t>Definition:</a:t>
            </a:r>
            <a:r>
              <a:rPr lang="en-GB" sz="2800" dirty="0"/>
              <a:t> Repeatedly swaps adjacent elements if they are in wrong order.</a:t>
            </a:r>
            <a:endParaRPr lang="en-US" sz="2800" dirty="0"/>
          </a:p>
          <a:p>
            <a:pPr algn="l"/>
            <a:endParaRPr lang="en-GB" sz="2800" dirty="0"/>
          </a:p>
        </p:txBody>
      </p:sp>
      <p:pic>
        <p:nvPicPr>
          <p:cNvPr id="4100" name="Picture 4" descr="Bubble Sort - Naukri Code 360">
            <a:extLst>
              <a:ext uri="{FF2B5EF4-FFF2-40B4-BE49-F238E27FC236}">
                <a16:creationId xmlns:a16="http://schemas.microsoft.com/office/drawing/2014/main" id="{F012B2E2-D4E7-3CCD-F46A-CF74D5189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3450" y="2899528"/>
            <a:ext cx="5683250" cy="30234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E25E3B-96C9-76E3-156F-90D38F9F83E8}"/>
              </a:ext>
            </a:extLst>
          </p:cNvPr>
          <p:cNvSpPr txBox="1"/>
          <p:nvPr/>
        </p:nvSpPr>
        <p:spPr>
          <a:xfrm>
            <a:off x="5945156" y="6345449"/>
            <a:ext cx="455643" cy="369332"/>
          </a:xfrm>
          <a:prstGeom prst="rect">
            <a:avLst/>
          </a:prstGeom>
          <a:noFill/>
        </p:spPr>
        <p:txBody>
          <a:bodyPr wrap="square" rtlCol="0">
            <a:spAutoFit/>
          </a:bodyPr>
          <a:lstStyle/>
          <a:p>
            <a:r>
              <a:rPr lang="en-US" dirty="0"/>
              <a:t>59</a:t>
            </a:r>
          </a:p>
        </p:txBody>
      </p:sp>
    </p:spTree>
    <p:extLst>
      <p:ext uri="{BB962C8B-B14F-4D97-AF65-F5344CB8AC3E}">
        <p14:creationId xmlns:p14="http://schemas.microsoft.com/office/powerpoint/2010/main" val="34329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B8A02-15FD-0156-5617-B4FC4560B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27F38-646D-9A9A-4654-5A464A7257C5}"/>
              </a:ext>
            </a:extLst>
          </p:cNvPr>
          <p:cNvSpPr>
            <a:spLocks noGrp="1"/>
          </p:cNvSpPr>
          <p:nvPr>
            <p:ph type="ctrTitle"/>
          </p:nvPr>
        </p:nvSpPr>
        <p:spPr>
          <a:xfrm>
            <a:off x="1039318" y="327885"/>
            <a:ext cx="10113364" cy="1036221"/>
          </a:xfrm>
        </p:spPr>
        <p:txBody>
          <a:bodyPr>
            <a:normAutofit/>
          </a:bodyPr>
          <a:lstStyle/>
          <a:p>
            <a:r>
              <a:rPr lang="en-US" b="1" dirty="0"/>
              <a:t>3.Sorting Algorithms</a:t>
            </a:r>
          </a:p>
        </p:txBody>
      </p:sp>
      <p:sp>
        <p:nvSpPr>
          <p:cNvPr id="7" name="Subtitle 2">
            <a:extLst>
              <a:ext uri="{FF2B5EF4-FFF2-40B4-BE49-F238E27FC236}">
                <a16:creationId xmlns:a16="http://schemas.microsoft.com/office/drawing/2014/main" id="{11CA12BB-2C41-473C-715F-6BB03EEA00BE}"/>
              </a:ext>
            </a:extLst>
          </p:cNvPr>
          <p:cNvSpPr>
            <a:spLocks noGrp="1"/>
          </p:cNvSpPr>
          <p:nvPr>
            <p:ph type="subTitle" idx="1"/>
          </p:nvPr>
        </p:nvSpPr>
        <p:spPr>
          <a:xfrm>
            <a:off x="885371" y="1607281"/>
            <a:ext cx="10697504" cy="1165900"/>
          </a:xfrm>
        </p:spPr>
        <p:txBody>
          <a:bodyPr>
            <a:normAutofit/>
          </a:bodyPr>
          <a:lstStyle/>
          <a:p>
            <a:r>
              <a:rPr lang="en-US" sz="2800" b="1" dirty="0"/>
              <a:t>Insertion Sort</a:t>
            </a:r>
          </a:p>
          <a:p>
            <a:pPr algn="l"/>
            <a:r>
              <a:rPr lang="en-GB" sz="2800" b="1" dirty="0"/>
              <a:t>Definition: </a:t>
            </a:r>
            <a:r>
              <a:rPr lang="en-GB" sz="2800" dirty="0"/>
              <a:t>Builds the sorted array one element at a time.</a:t>
            </a:r>
            <a:endParaRPr lang="en-US" sz="2800" dirty="0"/>
          </a:p>
          <a:p>
            <a:pPr algn="l"/>
            <a:endParaRPr lang="en-GB" sz="2800" dirty="0"/>
          </a:p>
        </p:txBody>
      </p:sp>
      <p:pic>
        <p:nvPicPr>
          <p:cNvPr id="5122" name="Picture 2" descr="Insertion Sort Algorithm - GeeksforGeeks">
            <a:extLst>
              <a:ext uri="{FF2B5EF4-FFF2-40B4-BE49-F238E27FC236}">
                <a16:creationId xmlns:a16="http://schemas.microsoft.com/office/drawing/2014/main" id="{6FC92BBB-95D5-98BD-FB65-3486FCE85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833" y="2834761"/>
            <a:ext cx="6682646" cy="34491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BE19B4-4FFA-CBCB-8BEF-FB19B04B63F2}"/>
              </a:ext>
            </a:extLst>
          </p:cNvPr>
          <p:cNvSpPr txBox="1"/>
          <p:nvPr/>
        </p:nvSpPr>
        <p:spPr>
          <a:xfrm>
            <a:off x="5945156" y="6345449"/>
            <a:ext cx="455643" cy="369332"/>
          </a:xfrm>
          <a:prstGeom prst="rect">
            <a:avLst/>
          </a:prstGeom>
          <a:noFill/>
        </p:spPr>
        <p:txBody>
          <a:bodyPr wrap="square" rtlCol="0">
            <a:spAutoFit/>
          </a:bodyPr>
          <a:lstStyle/>
          <a:p>
            <a:r>
              <a:rPr lang="en-US" dirty="0"/>
              <a:t>60</a:t>
            </a:r>
          </a:p>
        </p:txBody>
      </p:sp>
    </p:spTree>
    <p:extLst>
      <p:ext uri="{BB962C8B-B14F-4D97-AF65-F5344CB8AC3E}">
        <p14:creationId xmlns:p14="http://schemas.microsoft.com/office/powerpoint/2010/main" val="2600648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2700E-8372-D895-68C8-F0DBEC5A2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81FD8-3A87-8AA0-EB1B-CA7CAA82C880}"/>
              </a:ext>
            </a:extLst>
          </p:cNvPr>
          <p:cNvSpPr>
            <a:spLocks noGrp="1"/>
          </p:cNvSpPr>
          <p:nvPr>
            <p:ph type="ctrTitle"/>
          </p:nvPr>
        </p:nvSpPr>
        <p:spPr>
          <a:xfrm>
            <a:off x="1039318" y="327885"/>
            <a:ext cx="10113364" cy="1036221"/>
          </a:xfrm>
        </p:spPr>
        <p:txBody>
          <a:bodyPr>
            <a:normAutofit/>
          </a:bodyPr>
          <a:lstStyle/>
          <a:p>
            <a:r>
              <a:rPr lang="en-US" b="1" dirty="0"/>
              <a:t>4.Sorting Algorithms</a:t>
            </a:r>
          </a:p>
        </p:txBody>
      </p:sp>
      <p:sp>
        <p:nvSpPr>
          <p:cNvPr id="7" name="Subtitle 2">
            <a:extLst>
              <a:ext uri="{FF2B5EF4-FFF2-40B4-BE49-F238E27FC236}">
                <a16:creationId xmlns:a16="http://schemas.microsoft.com/office/drawing/2014/main" id="{C48392C5-FD0D-778B-65BD-C7FD22ACC452}"/>
              </a:ext>
            </a:extLst>
          </p:cNvPr>
          <p:cNvSpPr>
            <a:spLocks noGrp="1"/>
          </p:cNvSpPr>
          <p:nvPr>
            <p:ph type="subTitle" idx="1"/>
          </p:nvPr>
        </p:nvSpPr>
        <p:spPr>
          <a:xfrm>
            <a:off x="885371" y="1607281"/>
            <a:ext cx="10697504" cy="1165900"/>
          </a:xfrm>
        </p:spPr>
        <p:txBody>
          <a:bodyPr>
            <a:normAutofit fontScale="92500" lnSpcReduction="10000"/>
          </a:bodyPr>
          <a:lstStyle/>
          <a:p>
            <a:r>
              <a:rPr lang="en-US" altLang="en-US" sz="2800" b="1" dirty="0">
                <a:latin typeface="Arial" panose="020B0604020202020204" pitchFamily="34" charset="0"/>
              </a:rPr>
              <a:t>Merge Sort</a:t>
            </a:r>
            <a:endParaRPr lang="en-US" sz="2800" b="1" dirty="0"/>
          </a:p>
          <a:p>
            <a:pPr lvl="0" algn="l" eaLnBrk="0" fontAlgn="base" hangingPunct="0">
              <a:lnSpc>
                <a:spcPct val="100000"/>
              </a:lnSpc>
              <a:spcBef>
                <a:spcPct val="0"/>
              </a:spcBef>
              <a:spcAft>
                <a:spcPct val="0"/>
              </a:spcAft>
            </a:pPr>
            <a:r>
              <a:rPr lang="en-GB" sz="2800" b="1" dirty="0"/>
              <a:t>Definition:</a:t>
            </a:r>
            <a:r>
              <a:rPr lang="en-US" altLang="en-US" sz="2800" dirty="0">
                <a:latin typeface="Arial" panose="020B0604020202020204" pitchFamily="34" charset="0"/>
              </a:rPr>
              <a:t> </a:t>
            </a:r>
            <a:r>
              <a:rPr lang="en-US" altLang="en-US" sz="2800" b="1" dirty="0">
                <a:latin typeface="Arial" panose="020B0604020202020204" pitchFamily="34" charset="0"/>
              </a:rPr>
              <a:t>Divide and Conquer</a:t>
            </a:r>
            <a:r>
              <a:rPr lang="en-US" altLang="en-US" sz="2800" dirty="0">
                <a:latin typeface="Arial" panose="020B0604020202020204" pitchFamily="34" charset="0"/>
              </a:rPr>
              <a:t> sorting algorithm.</a:t>
            </a:r>
          </a:p>
          <a:p>
            <a:pPr lvl="0" algn="l" eaLnBrk="0" fontAlgn="base" hangingPunct="0">
              <a:lnSpc>
                <a:spcPct val="100000"/>
              </a:lnSpc>
              <a:spcBef>
                <a:spcPct val="0"/>
              </a:spcBef>
              <a:spcAft>
                <a:spcPct val="0"/>
              </a:spcAft>
            </a:pPr>
            <a:r>
              <a:rPr lang="en-US" altLang="en-US" sz="2800" dirty="0">
                <a:latin typeface="Arial" panose="020B0604020202020204" pitchFamily="34" charset="0"/>
              </a:rPr>
              <a:t>It </a:t>
            </a:r>
            <a:r>
              <a:rPr lang="en-US" altLang="en-US" sz="2800" b="1" dirty="0">
                <a:latin typeface="Arial" panose="020B0604020202020204" pitchFamily="34" charset="0"/>
              </a:rPr>
              <a:t>divides</a:t>
            </a:r>
            <a:r>
              <a:rPr lang="en-US" altLang="en-US" sz="2800" dirty="0">
                <a:latin typeface="Arial" panose="020B0604020202020204" pitchFamily="34" charset="0"/>
              </a:rPr>
              <a:t> the array into halves, </a:t>
            </a:r>
            <a:r>
              <a:rPr lang="en-US" altLang="en-US" sz="2800" b="1" dirty="0">
                <a:latin typeface="Arial" panose="020B0604020202020204" pitchFamily="34" charset="0"/>
              </a:rPr>
              <a:t>sorts</a:t>
            </a:r>
            <a:r>
              <a:rPr lang="en-US" altLang="en-US" sz="2800" dirty="0">
                <a:latin typeface="Arial" panose="020B0604020202020204" pitchFamily="34" charset="0"/>
              </a:rPr>
              <a:t> each half, and then </a:t>
            </a:r>
            <a:r>
              <a:rPr lang="en-US" altLang="en-US" sz="2800" b="1" dirty="0">
                <a:latin typeface="Arial" panose="020B0604020202020204" pitchFamily="34" charset="0"/>
              </a:rPr>
              <a:t>merges</a:t>
            </a:r>
            <a:r>
              <a:rPr lang="en-US" altLang="en-US" sz="2800" dirty="0">
                <a:latin typeface="Arial" panose="020B0604020202020204" pitchFamily="34" charset="0"/>
              </a:rPr>
              <a:t> them</a:t>
            </a:r>
            <a:endParaRPr lang="en-GB" sz="2800" dirty="0"/>
          </a:p>
        </p:txBody>
      </p:sp>
      <p:pic>
        <p:nvPicPr>
          <p:cNvPr id="7171" name="Picture 3" descr="Why merge sort's time complexity is O(NlogN)? Explain by mathematic | by  Truong Nhu Khang | Medium">
            <a:extLst>
              <a:ext uri="{FF2B5EF4-FFF2-40B4-BE49-F238E27FC236}">
                <a16:creationId xmlns:a16="http://schemas.microsoft.com/office/drawing/2014/main" id="{59DE6497-7E16-910C-52E2-3D156FFBD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23" y="2730811"/>
            <a:ext cx="6754318" cy="3799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5994A6-82BE-BC94-B345-F66F4DEEFD39}"/>
              </a:ext>
            </a:extLst>
          </p:cNvPr>
          <p:cNvSpPr txBox="1"/>
          <p:nvPr/>
        </p:nvSpPr>
        <p:spPr>
          <a:xfrm>
            <a:off x="6006301" y="6458326"/>
            <a:ext cx="455643" cy="369332"/>
          </a:xfrm>
          <a:prstGeom prst="rect">
            <a:avLst/>
          </a:prstGeom>
          <a:noFill/>
        </p:spPr>
        <p:txBody>
          <a:bodyPr wrap="square" rtlCol="0">
            <a:spAutoFit/>
          </a:bodyPr>
          <a:lstStyle/>
          <a:p>
            <a:r>
              <a:rPr lang="en-US" dirty="0"/>
              <a:t>61</a:t>
            </a:r>
          </a:p>
        </p:txBody>
      </p:sp>
    </p:spTree>
    <p:extLst>
      <p:ext uri="{BB962C8B-B14F-4D97-AF65-F5344CB8AC3E}">
        <p14:creationId xmlns:p14="http://schemas.microsoft.com/office/powerpoint/2010/main" val="12466295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DCFC7-FC03-E09E-42B1-61A0A15FA9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CECE3-C312-8A65-BAB1-AD0957B4CA67}"/>
              </a:ext>
            </a:extLst>
          </p:cNvPr>
          <p:cNvSpPr>
            <a:spLocks noGrp="1"/>
          </p:cNvSpPr>
          <p:nvPr>
            <p:ph type="ctrTitle"/>
          </p:nvPr>
        </p:nvSpPr>
        <p:spPr>
          <a:xfrm>
            <a:off x="1039318" y="327885"/>
            <a:ext cx="10113364" cy="1036221"/>
          </a:xfrm>
        </p:spPr>
        <p:txBody>
          <a:bodyPr>
            <a:normAutofit/>
          </a:bodyPr>
          <a:lstStyle/>
          <a:p>
            <a:r>
              <a:rPr lang="en-US" b="1" dirty="0"/>
              <a:t>Greedy Algorithm</a:t>
            </a:r>
          </a:p>
        </p:txBody>
      </p:sp>
      <p:sp>
        <p:nvSpPr>
          <p:cNvPr id="7" name="Subtitle 2">
            <a:extLst>
              <a:ext uri="{FF2B5EF4-FFF2-40B4-BE49-F238E27FC236}">
                <a16:creationId xmlns:a16="http://schemas.microsoft.com/office/drawing/2014/main" id="{DE18C8D9-688B-CA8A-5AA0-3D78498DCB43}"/>
              </a:ext>
            </a:extLst>
          </p:cNvPr>
          <p:cNvSpPr>
            <a:spLocks noGrp="1"/>
          </p:cNvSpPr>
          <p:nvPr>
            <p:ph type="subTitle" idx="1"/>
          </p:nvPr>
        </p:nvSpPr>
        <p:spPr>
          <a:xfrm>
            <a:off x="885371" y="1564910"/>
            <a:ext cx="10697504" cy="4327890"/>
          </a:xfrm>
        </p:spPr>
        <p:txBody>
          <a:bodyPr>
            <a:normAutofit lnSpcReduction="10000"/>
          </a:bodyPr>
          <a:lstStyle/>
          <a:p>
            <a:pPr algn="l"/>
            <a:r>
              <a:rPr lang="en-GB" sz="2800" dirty="0"/>
              <a:t>A Greedy Algorithm is an algorithmic approach that makes the best possible choice at each step, hoping that these local optimum choices will lead to a global optimum solution.</a:t>
            </a:r>
          </a:p>
          <a:p>
            <a:pPr algn="l"/>
            <a:r>
              <a:rPr lang="en-US" sz="2800" dirty="0"/>
              <a:t>Example: Minimum Spanning Tree (MST)</a:t>
            </a:r>
          </a:p>
          <a:p>
            <a:pPr algn="l"/>
            <a:r>
              <a:rPr lang="en-US" sz="2800" b="1" dirty="0"/>
              <a:t>Some Algorithms :</a:t>
            </a:r>
          </a:p>
          <a:p>
            <a:pPr marL="457200" indent="-457200" algn="l">
              <a:buFont typeface="Arial" panose="020B0604020202020204" pitchFamily="34" charset="0"/>
              <a:buChar char="•"/>
            </a:pPr>
            <a:r>
              <a:rPr lang="en-US" sz="2800" dirty="0"/>
              <a:t> Kruskal's algorithm</a:t>
            </a:r>
          </a:p>
          <a:p>
            <a:pPr marL="457200" indent="-457200" algn="l">
              <a:buFont typeface="Arial" panose="020B0604020202020204" pitchFamily="34" charset="0"/>
              <a:buChar char="•"/>
            </a:pPr>
            <a:r>
              <a:rPr lang="en-US" sz="2800" dirty="0"/>
              <a:t> Prim's Algorithm</a:t>
            </a:r>
          </a:p>
          <a:p>
            <a:pPr marL="457200" indent="-457200" algn="l">
              <a:buFont typeface="Arial" panose="020B0604020202020204" pitchFamily="34" charset="0"/>
              <a:buChar char="•"/>
            </a:pPr>
            <a:r>
              <a:rPr lang="en-US" sz="2800" dirty="0"/>
              <a:t> Dijkstra’s Algorithm</a:t>
            </a:r>
          </a:p>
          <a:p>
            <a:pPr algn="l"/>
            <a:r>
              <a:rPr lang="en-GB" sz="2800" dirty="0"/>
              <a:t>“Take the best choice available </a:t>
            </a:r>
            <a:r>
              <a:rPr lang="en-GB" sz="2800" b="1" dirty="0"/>
              <a:t>right now</a:t>
            </a:r>
            <a:r>
              <a:rPr lang="en-GB" sz="2800" dirty="0"/>
              <a:t>, without worrying about the future.”</a:t>
            </a:r>
          </a:p>
          <a:p>
            <a:pPr algn="l"/>
            <a:endParaRPr lang="en-GB" sz="2800" dirty="0"/>
          </a:p>
          <a:p>
            <a:endParaRPr lang="en-US" sz="2800" b="1" dirty="0"/>
          </a:p>
        </p:txBody>
      </p:sp>
      <p:sp>
        <p:nvSpPr>
          <p:cNvPr id="3" name="TextBox 2">
            <a:extLst>
              <a:ext uri="{FF2B5EF4-FFF2-40B4-BE49-F238E27FC236}">
                <a16:creationId xmlns:a16="http://schemas.microsoft.com/office/drawing/2014/main" id="{FD108470-A582-0D9F-4DC1-2309961E707F}"/>
              </a:ext>
            </a:extLst>
          </p:cNvPr>
          <p:cNvSpPr txBox="1"/>
          <p:nvPr/>
        </p:nvSpPr>
        <p:spPr>
          <a:xfrm>
            <a:off x="5945156" y="6345449"/>
            <a:ext cx="455643" cy="369332"/>
          </a:xfrm>
          <a:prstGeom prst="rect">
            <a:avLst/>
          </a:prstGeom>
          <a:noFill/>
        </p:spPr>
        <p:txBody>
          <a:bodyPr wrap="square" rtlCol="0">
            <a:spAutoFit/>
          </a:bodyPr>
          <a:lstStyle/>
          <a:p>
            <a:r>
              <a:rPr lang="en-US" dirty="0"/>
              <a:t>62</a:t>
            </a:r>
          </a:p>
        </p:txBody>
      </p:sp>
    </p:spTree>
    <p:extLst>
      <p:ext uri="{BB962C8B-B14F-4D97-AF65-F5344CB8AC3E}">
        <p14:creationId xmlns:p14="http://schemas.microsoft.com/office/powerpoint/2010/main" val="941904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2C5B-08AB-51FD-02D3-739BB5DB7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0B59E-B3E3-D7A7-9D9C-86FFD1CE4A03}"/>
              </a:ext>
            </a:extLst>
          </p:cNvPr>
          <p:cNvSpPr>
            <a:spLocks noGrp="1"/>
          </p:cNvSpPr>
          <p:nvPr>
            <p:ph type="ctrTitle"/>
          </p:nvPr>
        </p:nvSpPr>
        <p:spPr>
          <a:xfrm>
            <a:off x="1039318" y="327885"/>
            <a:ext cx="10113364" cy="1036221"/>
          </a:xfrm>
        </p:spPr>
        <p:txBody>
          <a:bodyPr>
            <a:normAutofit/>
          </a:bodyPr>
          <a:lstStyle/>
          <a:p>
            <a:r>
              <a:rPr lang="en-US" b="1" dirty="0"/>
              <a:t>Greedy Algorithm</a:t>
            </a:r>
          </a:p>
        </p:txBody>
      </p:sp>
      <p:sp>
        <p:nvSpPr>
          <p:cNvPr id="7" name="Subtitle 2">
            <a:extLst>
              <a:ext uri="{FF2B5EF4-FFF2-40B4-BE49-F238E27FC236}">
                <a16:creationId xmlns:a16="http://schemas.microsoft.com/office/drawing/2014/main" id="{A93DA359-B771-8EFA-3351-B40B6EEFE091}"/>
              </a:ext>
            </a:extLst>
          </p:cNvPr>
          <p:cNvSpPr>
            <a:spLocks noGrp="1"/>
          </p:cNvSpPr>
          <p:nvPr>
            <p:ph type="subTitle" idx="1"/>
          </p:nvPr>
        </p:nvSpPr>
        <p:spPr>
          <a:xfrm>
            <a:off x="885371" y="1564911"/>
            <a:ext cx="10697504" cy="1414772"/>
          </a:xfrm>
        </p:spPr>
        <p:txBody>
          <a:bodyPr>
            <a:normAutofit fontScale="92500" lnSpcReduction="10000"/>
          </a:bodyPr>
          <a:lstStyle/>
          <a:p>
            <a:r>
              <a:rPr lang="en-US" sz="2800" b="1" dirty="0"/>
              <a:t>Kruskal's algorithm</a:t>
            </a:r>
          </a:p>
          <a:p>
            <a:pPr algn="l"/>
            <a:r>
              <a:rPr lang="en-GB" dirty="0"/>
              <a:t> Kruskal’s Algorithm is a greedy algorithm that builds the MST by sorting all edges by weight and then repeatedly adding the smallest edge to the MST, provided it doesn’t form a cycle, until all vertices are connected.</a:t>
            </a:r>
            <a:endParaRPr lang="en-US" sz="2800" b="1" dirty="0"/>
          </a:p>
        </p:txBody>
      </p:sp>
      <p:pic>
        <p:nvPicPr>
          <p:cNvPr id="26626" name="Picture 2" descr="An Introduction to Kruskal's Algorithm: Theory and Python Implementation |  by Andreas Soularidis | Python in Plain English">
            <a:extLst>
              <a:ext uri="{FF2B5EF4-FFF2-40B4-BE49-F238E27FC236}">
                <a16:creationId xmlns:a16="http://schemas.microsoft.com/office/drawing/2014/main" id="{F6CF66D1-7B4B-8C60-2C3D-5512B450F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195" y="3180488"/>
            <a:ext cx="10212872" cy="27558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43D2BF-79AD-24A2-A2B5-48C12061203A}"/>
              </a:ext>
            </a:extLst>
          </p:cNvPr>
          <p:cNvSpPr txBox="1"/>
          <p:nvPr/>
        </p:nvSpPr>
        <p:spPr>
          <a:xfrm>
            <a:off x="5945156" y="6345449"/>
            <a:ext cx="455643" cy="369332"/>
          </a:xfrm>
          <a:prstGeom prst="rect">
            <a:avLst/>
          </a:prstGeom>
          <a:noFill/>
        </p:spPr>
        <p:txBody>
          <a:bodyPr wrap="square" rtlCol="0">
            <a:spAutoFit/>
          </a:bodyPr>
          <a:lstStyle/>
          <a:p>
            <a:r>
              <a:rPr lang="en-US" dirty="0"/>
              <a:t>63</a:t>
            </a:r>
          </a:p>
        </p:txBody>
      </p:sp>
    </p:spTree>
    <p:extLst>
      <p:ext uri="{BB962C8B-B14F-4D97-AF65-F5344CB8AC3E}">
        <p14:creationId xmlns:p14="http://schemas.microsoft.com/office/powerpoint/2010/main" val="30050132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2E03-D1C2-5172-BDD7-9DF30E2823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B09EB-FCB8-8F66-BDD2-406F34859404}"/>
              </a:ext>
            </a:extLst>
          </p:cNvPr>
          <p:cNvSpPr>
            <a:spLocks noGrp="1"/>
          </p:cNvSpPr>
          <p:nvPr>
            <p:ph type="ctrTitle"/>
          </p:nvPr>
        </p:nvSpPr>
        <p:spPr>
          <a:xfrm>
            <a:off x="1039318" y="327885"/>
            <a:ext cx="10113364" cy="1036221"/>
          </a:xfrm>
        </p:spPr>
        <p:txBody>
          <a:bodyPr>
            <a:normAutofit/>
          </a:bodyPr>
          <a:lstStyle/>
          <a:p>
            <a:r>
              <a:rPr lang="en-US" b="1" dirty="0"/>
              <a:t>Greedy Algorithm</a:t>
            </a:r>
          </a:p>
        </p:txBody>
      </p:sp>
      <p:sp>
        <p:nvSpPr>
          <p:cNvPr id="7" name="Subtitle 2">
            <a:extLst>
              <a:ext uri="{FF2B5EF4-FFF2-40B4-BE49-F238E27FC236}">
                <a16:creationId xmlns:a16="http://schemas.microsoft.com/office/drawing/2014/main" id="{06EB2AEA-6A1E-B33B-CBE1-A30DA6879AEC}"/>
              </a:ext>
            </a:extLst>
          </p:cNvPr>
          <p:cNvSpPr>
            <a:spLocks noGrp="1"/>
          </p:cNvSpPr>
          <p:nvPr>
            <p:ph type="subTitle" idx="1"/>
          </p:nvPr>
        </p:nvSpPr>
        <p:spPr>
          <a:xfrm>
            <a:off x="885371" y="1564911"/>
            <a:ext cx="10697504" cy="1414772"/>
          </a:xfrm>
        </p:spPr>
        <p:txBody>
          <a:bodyPr>
            <a:normAutofit fontScale="92500" lnSpcReduction="20000"/>
          </a:bodyPr>
          <a:lstStyle/>
          <a:p>
            <a:r>
              <a:rPr lang="en-US" sz="2800" b="1" dirty="0"/>
              <a:t>Prim</a:t>
            </a:r>
          </a:p>
          <a:p>
            <a:pPr algn="l"/>
            <a:r>
              <a:rPr lang="en-GB" sz="2800" dirty="0"/>
              <a:t>Prim’s Algorithm is a greedy algorithm that builds the MST by starting from a single vertex and repeatedly adding the minimum-weight edge that connects a vertex in the tree to a vertex outside the tree, until all vertices are included.</a:t>
            </a:r>
          </a:p>
          <a:p>
            <a:endParaRPr lang="en-US" sz="2800" b="1" dirty="0"/>
          </a:p>
        </p:txBody>
      </p:sp>
      <p:pic>
        <p:nvPicPr>
          <p:cNvPr id="27650" name="Picture 2" descr="An Introduction to Prim's Algorithm in Python">
            <a:extLst>
              <a:ext uri="{FF2B5EF4-FFF2-40B4-BE49-F238E27FC236}">
                <a16:creationId xmlns:a16="http://schemas.microsoft.com/office/drawing/2014/main" id="{A8DA7F12-63CF-450B-1601-91CC81C46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929" y="3155155"/>
            <a:ext cx="10292141" cy="27788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C9F0DB3-39E1-E801-29BA-345C9362F9FD}"/>
              </a:ext>
            </a:extLst>
          </p:cNvPr>
          <p:cNvSpPr txBox="1"/>
          <p:nvPr/>
        </p:nvSpPr>
        <p:spPr>
          <a:xfrm>
            <a:off x="5945156" y="6345449"/>
            <a:ext cx="455643" cy="369332"/>
          </a:xfrm>
          <a:prstGeom prst="rect">
            <a:avLst/>
          </a:prstGeom>
          <a:noFill/>
        </p:spPr>
        <p:txBody>
          <a:bodyPr wrap="square" rtlCol="0">
            <a:spAutoFit/>
          </a:bodyPr>
          <a:lstStyle/>
          <a:p>
            <a:r>
              <a:rPr lang="en-US" dirty="0"/>
              <a:t>64</a:t>
            </a:r>
          </a:p>
        </p:txBody>
      </p:sp>
    </p:spTree>
    <p:extLst>
      <p:ext uri="{BB962C8B-B14F-4D97-AF65-F5344CB8AC3E}">
        <p14:creationId xmlns:p14="http://schemas.microsoft.com/office/powerpoint/2010/main" val="3647932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A67FA-036F-BEA0-E12C-14F397474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6D904-E54B-A56C-D289-1B113D59A575}"/>
              </a:ext>
            </a:extLst>
          </p:cNvPr>
          <p:cNvSpPr>
            <a:spLocks noGrp="1"/>
          </p:cNvSpPr>
          <p:nvPr>
            <p:ph type="ctrTitle"/>
          </p:nvPr>
        </p:nvSpPr>
        <p:spPr>
          <a:xfrm>
            <a:off x="1039318" y="327885"/>
            <a:ext cx="10113364" cy="1036221"/>
          </a:xfrm>
        </p:spPr>
        <p:txBody>
          <a:bodyPr>
            <a:normAutofit/>
          </a:bodyPr>
          <a:lstStyle/>
          <a:p>
            <a:r>
              <a:rPr lang="en-US" b="1" dirty="0"/>
              <a:t>Greedy Algorithm</a:t>
            </a:r>
          </a:p>
        </p:txBody>
      </p:sp>
      <p:sp>
        <p:nvSpPr>
          <p:cNvPr id="7" name="Subtitle 2">
            <a:extLst>
              <a:ext uri="{FF2B5EF4-FFF2-40B4-BE49-F238E27FC236}">
                <a16:creationId xmlns:a16="http://schemas.microsoft.com/office/drawing/2014/main" id="{0C899706-A9C4-5143-7873-CD1EFAEB5090}"/>
              </a:ext>
            </a:extLst>
          </p:cNvPr>
          <p:cNvSpPr>
            <a:spLocks noGrp="1"/>
          </p:cNvSpPr>
          <p:nvPr>
            <p:ph type="subTitle" idx="1"/>
          </p:nvPr>
        </p:nvSpPr>
        <p:spPr>
          <a:xfrm>
            <a:off x="885371" y="1564911"/>
            <a:ext cx="10697504" cy="1367475"/>
          </a:xfrm>
        </p:spPr>
        <p:txBody>
          <a:bodyPr>
            <a:normAutofit/>
          </a:bodyPr>
          <a:lstStyle/>
          <a:p>
            <a:r>
              <a:rPr lang="en-US" sz="2800" b="1" dirty="0"/>
              <a:t>Dijkstra’s Algorithm</a:t>
            </a:r>
          </a:p>
          <a:p>
            <a:pPr algn="l"/>
            <a:r>
              <a:rPr lang="en-GB" i="1" dirty="0"/>
              <a:t>the goal is to find the shortest distance from a given source node to all other nodes in the graph. </a:t>
            </a:r>
            <a:r>
              <a:rPr lang="en-GB" i="1" dirty="0" err="1"/>
              <a:t>Ex:OSPF</a:t>
            </a:r>
            <a:r>
              <a:rPr lang="en-GB" i="1" dirty="0"/>
              <a:t> (Open Shortest Path First)=&gt;Routing</a:t>
            </a:r>
            <a:endParaRPr lang="en-GB" sz="2800" dirty="0"/>
          </a:p>
        </p:txBody>
      </p:sp>
      <p:sp>
        <p:nvSpPr>
          <p:cNvPr id="3" name="TextBox 2">
            <a:extLst>
              <a:ext uri="{FF2B5EF4-FFF2-40B4-BE49-F238E27FC236}">
                <a16:creationId xmlns:a16="http://schemas.microsoft.com/office/drawing/2014/main" id="{0ECAAEB1-AACE-4719-839A-49D8D0B96958}"/>
              </a:ext>
            </a:extLst>
          </p:cNvPr>
          <p:cNvSpPr txBox="1"/>
          <p:nvPr/>
        </p:nvSpPr>
        <p:spPr>
          <a:xfrm>
            <a:off x="5945156" y="6345449"/>
            <a:ext cx="455643" cy="369332"/>
          </a:xfrm>
          <a:prstGeom prst="rect">
            <a:avLst/>
          </a:prstGeom>
          <a:noFill/>
        </p:spPr>
        <p:txBody>
          <a:bodyPr wrap="square" rtlCol="0">
            <a:spAutoFit/>
          </a:bodyPr>
          <a:lstStyle/>
          <a:p>
            <a:r>
              <a:rPr lang="en-US" dirty="0"/>
              <a:t>65</a:t>
            </a:r>
          </a:p>
        </p:txBody>
      </p:sp>
      <p:pic>
        <p:nvPicPr>
          <p:cNvPr id="4" name="Picture 2" descr="An Introduction to Dijkstra's Algorithm: Theory and Python Implementation |  by Andreas Soularidis | Python in Plain English">
            <a:extLst>
              <a:ext uri="{FF2B5EF4-FFF2-40B4-BE49-F238E27FC236}">
                <a16:creationId xmlns:a16="http://schemas.microsoft.com/office/drawing/2014/main" id="{77468CA8-E178-6C47-4626-BEBB370D63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54" r="37619"/>
          <a:stretch>
            <a:fillRect/>
          </a:stretch>
        </p:blipFill>
        <p:spPr bwMode="auto">
          <a:xfrm>
            <a:off x="2793137" y="2822028"/>
            <a:ext cx="6605726" cy="3262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305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03DC-FD4A-8D8F-ADC1-9F555E711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20DBB1-AAB0-139C-B7F6-57CE650EA718}"/>
              </a:ext>
            </a:extLst>
          </p:cNvPr>
          <p:cNvSpPr>
            <a:spLocks noGrp="1"/>
          </p:cNvSpPr>
          <p:nvPr>
            <p:ph type="ctrTitle"/>
          </p:nvPr>
        </p:nvSpPr>
        <p:spPr>
          <a:xfrm>
            <a:off x="1039318" y="327885"/>
            <a:ext cx="10113364" cy="1036221"/>
          </a:xfrm>
        </p:spPr>
        <p:txBody>
          <a:bodyPr>
            <a:normAutofit/>
          </a:bodyPr>
          <a:lstStyle/>
          <a:p>
            <a:r>
              <a:rPr lang="en-US" b="1" dirty="0"/>
              <a:t>Searching Algorithm</a:t>
            </a:r>
          </a:p>
        </p:txBody>
      </p:sp>
      <p:sp>
        <p:nvSpPr>
          <p:cNvPr id="7" name="Subtitle 2">
            <a:extLst>
              <a:ext uri="{FF2B5EF4-FFF2-40B4-BE49-F238E27FC236}">
                <a16:creationId xmlns:a16="http://schemas.microsoft.com/office/drawing/2014/main" id="{89C9560E-71B7-476D-3671-2B7E52E36606}"/>
              </a:ext>
            </a:extLst>
          </p:cNvPr>
          <p:cNvSpPr>
            <a:spLocks noGrp="1"/>
          </p:cNvSpPr>
          <p:nvPr>
            <p:ph type="subTitle" idx="1"/>
          </p:nvPr>
        </p:nvSpPr>
        <p:spPr>
          <a:xfrm>
            <a:off x="882159" y="1567541"/>
            <a:ext cx="10800089" cy="2878335"/>
          </a:xfrm>
        </p:spPr>
        <p:txBody>
          <a:bodyPr>
            <a:normAutofit/>
          </a:bodyPr>
          <a:lstStyle/>
          <a:p>
            <a:pPr algn="l"/>
            <a:r>
              <a:rPr lang="en-GB" sz="2800" dirty="0"/>
              <a:t>Searching algorithms are techniques used to find the location of a target element within a data structure like an array, tree, or graph.</a:t>
            </a:r>
          </a:p>
          <a:p>
            <a:pPr algn="l"/>
            <a:r>
              <a:rPr lang="en-GB" sz="2800" dirty="0"/>
              <a:t>Types:</a:t>
            </a: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2600" dirty="0">
                <a:latin typeface="Arial" panose="020B0604020202020204" pitchFamily="34" charset="0"/>
              </a:rPr>
              <a:t>Linear Search</a:t>
            </a:r>
            <a:endParaRPr lang="en-US" altLang="en-US" sz="2800" dirty="0">
              <a:latin typeface="Arial" panose="020B0604020202020204" pitchFamily="34" charset="0"/>
            </a:endParaRPr>
          </a:p>
          <a:p>
            <a:pPr marL="457200" lvl="0" indent="-457200" algn="l" eaLnBrk="0" fontAlgn="base" hangingPunct="0">
              <a:lnSpc>
                <a:spcPct val="100000"/>
              </a:lnSpc>
              <a:spcBef>
                <a:spcPct val="0"/>
              </a:spcBef>
              <a:spcAft>
                <a:spcPct val="0"/>
              </a:spcAft>
              <a:buFont typeface="Arial" panose="020B0604020202020204" pitchFamily="34" charset="0"/>
              <a:buChar char="•"/>
            </a:pPr>
            <a:r>
              <a:rPr lang="en-US" altLang="en-US" sz="2600" dirty="0">
                <a:latin typeface="Arial" panose="020B0604020202020204" pitchFamily="34" charset="0"/>
              </a:rPr>
              <a:t>Binary Search</a:t>
            </a:r>
            <a:endParaRPr lang="en-GB" sz="2800" dirty="0"/>
          </a:p>
        </p:txBody>
      </p:sp>
      <p:pic>
        <p:nvPicPr>
          <p:cNvPr id="4100" name="Picture 4" descr="Difference Between Linear Search and Binary Search (with Comparison Chart)  - Tech Differences">
            <a:extLst>
              <a:ext uri="{FF2B5EF4-FFF2-40B4-BE49-F238E27FC236}">
                <a16:creationId xmlns:a16="http://schemas.microsoft.com/office/drawing/2014/main" id="{3EF3B1CF-8F49-B25E-C12C-3D3E7B181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159" y="3918224"/>
            <a:ext cx="4762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Linear Search vs Binary Search">
            <a:extLst>
              <a:ext uri="{FF2B5EF4-FFF2-40B4-BE49-F238E27FC236}">
                <a16:creationId xmlns:a16="http://schemas.microsoft.com/office/drawing/2014/main" id="{FF357D54-F32A-5E2F-1215-BCA18EADC5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1646" y="2597760"/>
            <a:ext cx="4861036" cy="41031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DE2F1B-6322-18DB-7948-76318B8A13F4}"/>
              </a:ext>
            </a:extLst>
          </p:cNvPr>
          <p:cNvSpPr txBox="1"/>
          <p:nvPr/>
        </p:nvSpPr>
        <p:spPr>
          <a:xfrm>
            <a:off x="5945156" y="6345449"/>
            <a:ext cx="455643" cy="369332"/>
          </a:xfrm>
          <a:prstGeom prst="rect">
            <a:avLst/>
          </a:prstGeom>
          <a:noFill/>
        </p:spPr>
        <p:txBody>
          <a:bodyPr wrap="square" rtlCol="0">
            <a:spAutoFit/>
          </a:bodyPr>
          <a:lstStyle/>
          <a:p>
            <a:r>
              <a:rPr lang="en-US" dirty="0"/>
              <a:t>66</a:t>
            </a:r>
          </a:p>
        </p:txBody>
      </p:sp>
    </p:spTree>
    <p:extLst>
      <p:ext uri="{BB962C8B-B14F-4D97-AF65-F5344CB8AC3E}">
        <p14:creationId xmlns:p14="http://schemas.microsoft.com/office/powerpoint/2010/main" val="41142939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D8FA0-AF81-0AC9-514B-7D54A67E5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2F5F9-0607-5DFE-F3E8-80B2C96F2804}"/>
              </a:ext>
            </a:extLst>
          </p:cNvPr>
          <p:cNvSpPr>
            <a:spLocks noGrp="1"/>
          </p:cNvSpPr>
          <p:nvPr>
            <p:ph type="ctrTitle"/>
          </p:nvPr>
        </p:nvSpPr>
        <p:spPr>
          <a:xfrm>
            <a:off x="1039318" y="327885"/>
            <a:ext cx="10113364" cy="1036221"/>
          </a:xfrm>
        </p:spPr>
        <p:txBody>
          <a:bodyPr>
            <a:normAutofit/>
          </a:bodyPr>
          <a:lstStyle/>
          <a:p>
            <a:r>
              <a:rPr lang="en-US" b="1" dirty="0"/>
              <a:t>Searching Algorithm</a:t>
            </a:r>
          </a:p>
        </p:txBody>
      </p:sp>
      <p:sp>
        <p:nvSpPr>
          <p:cNvPr id="7" name="Subtitle 2">
            <a:extLst>
              <a:ext uri="{FF2B5EF4-FFF2-40B4-BE49-F238E27FC236}">
                <a16:creationId xmlns:a16="http://schemas.microsoft.com/office/drawing/2014/main" id="{3C83C938-294E-D6CC-F32C-DDF200A6ACB0}"/>
              </a:ext>
            </a:extLst>
          </p:cNvPr>
          <p:cNvSpPr>
            <a:spLocks noGrp="1"/>
          </p:cNvSpPr>
          <p:nvPr>
            <p:ph type="subTitle" idx="1"/>
          </p:nvPr>
        </p:nvSpPr>
        <p:spPr>
          <a:xfrm>
            <a:off x="882159" y="1567541"/>
            <a:ext cx="10390186" cy="1364845"/>
          </a:xfrm>
        </p:spPr>
        <p:txBody>
          <a:bodyPr>
            <a:normAutofit lnSpcReduction="10000"/>
          </a:bodyPr>
          <a:lstStyle/>
          <a:p>
            <a:pPr lvl="0" algn="l" eaLnBrk="0" fontAlgn="base" hangingPunct="0">
              <a:lnSpc>
                <a:spcPct val="100000"/>
              </a:lnSpc>
              <a:spcBef>
                <a:spcPct val="0"/>
              </a:spcBef>
              <a:spcAft>
                <a:spcPct val="0"/>
              </a:spcAft>
            </a:pPr>
            <a:r>
              <a:rPr lang="en-US" altLang="en-US" sz="2600" b="1" dirty="0">
                <a:latin typeface="Arial" panose="020B0604020202020204" pitchFamily="34" charset="0"/>
              </a:rPr>
              <a:t>Linear Search-</a:t>
            </a:r>
            <a:r>
              <a:rPr lang="en-US" altLang="en-US" sz="2800" dirty="0">
                <a:latin typeface="Arial" panose="020B0604020202020204" pitchFamily="34" charset="0"/>
              </a:rPr>
              <a:t> A searching method that checks each element in a list one by one until the desired element is found or the list ends[T-C=O(n)].</a:t>
            </a:r>
          </a:p>
          <a:p>
            <a:pPr lvl="0" algn="l" eaLnBrk="0" fontAlgn="base" hangingPunct="0">
              <a:lnSpc>
                <a:spcPct val="100000"/>
              </a:lnSpc>
              <a:spcBef>
                <a:spcPct val="0"/>
              </a:spcBef>
              <a:spcAft>
                <a:spcPct val="0"/>
              </a:spcAft>
            </a:pPr>
            <a:endParaRPr lang="en-US" altLang="en-US" sz="2800" dirty="0">
              <a:latin typeface="Arial" panose="020B0604020202020204" pitchFamily="34" charset="0"/>
            </a:endParaRPr>
          </a:p>
          <a:p>
            <a:pPr algn="l"/>
            <a:endParaRPr lang="en-GB" sz="2800" dirty="0"/>
          </a:p>
        </p:txBody>
      </p:sp>
      <p:pic>
        <p:nvPicPr>
          <p:cNvPr id="5122" name="Picture 2" descr="An Simplified Explanation of Linear Search | by Karuna Sehgal | Karuna  Sehgal | Medium">
            <a:extLst>
              <a:ext uri="{FF2B5EF4-FFF2-40B4-BE49-F238E27FC236}">
                <a16:creationId xmlns:a16="http://schemas.microsoft.com/office/drawing/2014/main" id="{B03DECDA-8ECB-16CE-6044-F35993BD2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7789" y="2956034"/>
            <a:ext cx="7105680" cy="2742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E8E5F1-CC57-C4CD-B7DE-648DF5179C2E}"/>
              </a:ext>
            </a:extLst>
          </p:cNvPr>
          <p:cNvSpPr txBox="1"/>
          <p:nvPr/>
        </p:nvSpPr>
        <p:spPr>
          <a:xfrm>
            <a:off x="5945156" y="6345449"/>
            <a:ext cx="455643" cy="369332"/>
          </a:xfrm>
          <a:prstGeom prst="rect">
            <a:avLst/>
          </a:prstGeom>
          <a:noFill/>
        </p:spPr>
        <p:txBody>
          <a:bodyPr wrap="square" rtlCol="0">
            <a:spAutoFit/>
          </a:bodyPr>
          <a:lstStyle/>
          <a:p>
            <a:r>
              <a:rPr lang="en-US" dirty="0"/>
              <a:t>67</a:t>
            </a:r>
          </a:p>
        </p:txBody>
      </p:sp>
    </p:spTree>
    <p:extLst>
      <p:ext uri="{BB962C8B-B14F-4D97-AF65-F5344CB8AC3E}">
        <p14:creationId xmlns:p14="http://schemas.microsoft.com/office/powerpoint/2010/main" val="2707180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B6247-8CB9-3094-A622-7BB91184A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96585-C81F-0BF2-69AB-CF128E45CE3F}"/>
              </a:ext>
            </a:extLst>
          </p:cNvPr>
          <p:cNvSpPr>
            <a:spLocks noGrp="1"/>
          </p:cNvSpPr>
          <p:nvPr>
            <p:ph type="ctrTitle"/>
          </p:nvPr>
        </p:nvSpPr>
        <p:spPr>
          <a:xfrm>
            <a:off x="1039318" y="327885"/>
            <a:ext cx="10113364" cy="1036221"/>
          </a:xfrm>
        </p:spPr>
        <p:txBody>
          <a:bodyPr>
            <a:normAutofit/>
          </a:bodyPr>
          <a:lstStyle/>
          <a:p>
            <a:r>
              <a:rPr lang="en-US" b="1" dirty="0"/>
              <a:t>Searching Algorithm</a:t>
            </a:r>
          </a:p>
        </p:txBody>
      </p:sp>
      <p:sp>
        <p:nvSpPr>
          <p:cNvPr id="7" name="Subtitle 2">
            <a:extLst>
              <a:ext uri="{FF2B5EF4-FFF2-40B4-BE49-F238E27FC236}">
                <a16:creationId xmlns:a16="http://schemas.microsoft.com/office/drawing/2014/main" id="{19336936-C081-FFFF-1342-A51EA8C74B40}"/>
              </a:ext>
            </a:extLst>
          </p:cNvPr>
          <p:cNvSpPr>
            <a:spLocks noGrp="1"/>
          </p:cNvSpPr>
          <p:nvPr>
            <p:ph type="subTitle" idx="1"/>
          </p:nvPr>
        </p:nvSpPr>
        <p:spPr>
          <a:xfrm>
            <a:off x="882159" y="1567542"/>
            <a:ext cx="10863151" cy="1036221"/>
          </a:xfrm>
        </p:spPr>
        <p:txBody>
          <a:bodyPr>
            <a:normAutofit fontScale="85000" lnSpcReduction="10000"/>
          </a:bodyPr>
          <a:lstStyle/>
          <a:p>
            <a:pPr lvl="0" algn="l" eaLnBrk="0" fontAlgn="base" hangingPunct="0">
              <a:lnSpc>
                <a:spcPct val="100000"/>
              </a:lnSpc>
              <a:spcBef>
                <a:spcPct val="0"/>
              </a:spcBef>
              <a:spcAft>
                <a:spcPct val="0"/>
              </a:spcAft>
            </a:pPr>
            <a:r>
              <a:rPr lang="en-US" altLang="en-US" sz="2600" b="1" dirty="0">
                <a:latin typeface="Arial" panose="020B0604020202020204" pitchFamily="34" charset="0"/>
              </a:rPr>
              <a:t>Binary Search-</a:t>
            </a:r>
            <a:r>
              <a:rPr lang="en-US" altLang="en-US" sz="2800" dirty="0">
                <a:latin typeface="Arial" panose="020B0604020202020204" pitchFamily="34" charset="0"/>
              </a:rPr>
              <a:t>A searching method on </a:t>
            </a:r>
            <a:r>
              <a:rPr lang="en-US" altLang="en-US" sz="2800" b="1" dirty="0">
                <a:latin typeface="Arial" panose="020B0604020202020204" pitchFamily="34" charset="0"/>
              </a:rPr>
              <a:t>sorted data</a:t>
            </a:r>
            <a:r>
              <a:rPr lang="en-US" altLang="en-US" sz="2800" dirty="0">
                <a:latin typeface="Arial" panose="020B0604020202020204" pitchFamily="34" charset="0"/>
              </a:rPr>
              <a:t> that repeatedly divides the search interval in half to quickly locate the target. [T-C=O(log n)]</a:t>
            </a:r>
          </a:p>
          <a:p>
            <a:pPr algn="l"/>
            <a:endParaRPr lang="en-GB" sz="2800" dirty="0"/>
          </a:p>
        </p:txBody>
      </p:sp>
      <p:sp>
        <p:nvSpPr>
          <p:cNvPr id="3" name="TextBox 2">
            <a:extLst>
              <a:ext uri="{FF2B5EF4-FFF2-40B4-BE49-F238E27FC236}">
                <a16:creationId xmlns:a16="http://schemas.microsoft.com/office/drawing/2014/main" id="{4B10BBD8-6243-A606-1EF6-B7EDEA138BCB}"/>
              </a:ext>
            </a:extLst>
          </p:cNvPr>
          <p:cNvSpPr txBox="1"/>
          <p:nvPr/>
        </p:nvSpPr>
        <p:spPr>
          <a:xfrm>
            <a:off x="5945156" y="6345449"/>
            <a:ext cx="455643" cy="369332"/>
          </a:xfrm>
          <a:prstGeom prst="rect">
            <a:avLst/>
          </a:prstGeom>
          <a:noFill/>
        </p:spPr>
        <p:txBody>
          <a:bodyPr wrap="square" rtlCol="0">
            <a:spAutoFit/>
          </a:bodyPr>
          <a:lstStyle/>
          <a:p>
            <a:r>
              <a:rPr lang="en-US" dirty="0"/>
              <a:t>68</a:t>
            </a:r>
          </a:p>
        </p:txBody>
      </p:sp>
      <p:pic>
        <p:nvPicPr>
          <p:cNvPr id="7174" name="Picture 6">
            <a:extLst>
              <a:ext uri="{FF2B5EF4-FFF2-40B4-BE49-F238E27FC236}">
                <a16:creationId xmlns:a16="http://schemas.microsoft.com/office/drawing/2014/main" id="{B80EDAC3-D5A9-EE78-E42D-547B0027A2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05" t="17418" r="8171" b="6554"/>
          <a:stretch>
            <a:fillRect/>
          </a:stretch>
        </p:blipFill>
        <p:spPr bwMode="auto">
          <a:xfrm>
            <a:off x="2567327" y="2807199"/>
            <a:ext cx="7057345" cy="35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93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EE1B9-6F39-7628-8545-66439E3EA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DD16A2-4F5E-DFD3-0B71-13688597AACE}"/>
              </a:ext>
            </a:extLst>
          </p:cNvPr>
          <p:cNvSpPr>
            <a:spLocks noGrp="1"/>
          </p:cNvSpPr>
          <p:nvPr>
            <p:ph type="ctrTitle"/>
          </p:nvPr>
        </p:nvSpPr>
        <p:spPr>
          <a:xfrm>
            <a:off x="1039318" y="327885"/>
            <a:ext cx="10113364" cy="1036221"/>
          </a:xfrm>
        </p:spPr>
        <p:txBody>
          <a:bodyPr/>
          <a:lstStyle/>
          <a:p>
            <a:r>
              <a:rPr lang="en-US" b="1" dirty="0"/>
              <a:t>OOP  Basic</a:t>
            </a:r>
          </a:p>
        </p:txBody>
      </p:sp>
      <p:sp>
        <p:nvSpPr>
          <p:cNvPr id="7" name="Subtitle 2">
            <a:extLst>
              <a:ext uri="{FF2B5EF4-FFF2-40B4-BE49-F238E27FC236}">
                <a16:creationId xmlns:a16="http://schemas.microsoft.com/office/drawing/2014/main" id="{5812A75E-4270-9CE9-D0CD-BFE6E3B262D5}"/>
              </a:ext>
            </a:extLst>
          </p:cNvPr>
          <p:cNvSpPr>
            <a:spLocks noGrp="1"/>
          </p:cNvSpPr>
          <p:nvPr>
            <p:ph type="subTitle" idx="1"/>
          </p:nvPr>
        </p:nvSpPr>
        <p:spPr>
          <a:xfrm>
            <a:off x="1516505" y="4073385"/>
            <a:ext cx="3701881" cy="1807154"/>
          </a:xfrm>
        </p:spPr>
        <p:txBody>
          <a:bodyPr>
            <a:normAutofit fontScale="77500" lnSpcReduction="20000"/>
          </a:bodyPr>
          <a:lstStyle/>
          <a:p>
            <a:pPr algn="l"/>
            <a:r>
              <a:rPr lang="en-GB" dirty="0"/>
              <a:t>You can build many houses (objects) from the same plan (class), but each can have different:</a:t>
            </a:r>
          </a:p>
          <a:p>
            <a:pPr marL="342900" indent="-342900" algn="l">
              <a:buFont typeface="Arial" panose="020B0604020202020204" pitchFamily="34" charset="0"/>
              <a:buChar char="•"/>
            </a:pPr>
            <a:r>
              <a:rPr lang="en-GB" dirty="0" err="1"/>
              <a:t>Color</a:t>
            </a:r>
            <a:endParaRPr lang="en-GB" dirty="0"/>
          </a:p>
          <a:p>
            <a:pPr marL="342900" indent="-342900" algn="l">
              <a:buFont typeface="Arial" panose="020B0604020202020204" pitchFamily="34" charset="0"/>
              <a:buChar char="•"/>
            </a:pPr>
            <a:r>
              <a:rPr lang="en-GB" dirty="0"/>
              <a:t>Sizes</a:t>
            </a:r>
          </a:p>
          <a:p>
            <a:pPr marL="342900" indent="-342900" algn="l">
              <a:buFont typeface="Arial" panose="020B0604020202020204" pitchFamily="34" charset="0"/>
              <a:buChar char="•"/>
            </a:pPr>
            <a:r>
              <a:rPr lang="en-GB" dirty="0"/>
              <a:t>Decorations</a:t>
            </a:r>
            <a:endParaRPr lang="en-US" dirty="0"/>
          </a:p>
        </p:txBody>
      </p:sp>
      <p:sp>
        <p:nvSpPr>
          <p:cNvPr id="4" name="TextBox 3">
            <a:extLst>
              <a:ext uri="{FF2B5EF4-FFF2-40B4-BE49-F238E27FC236}">
                <a16:creationId xmlns:a16="http://schemas.microsoft.com/office/drawing/2014/main" id="{7E219128-79A2-853C-2756-63EC7EC8A1AC}"/>
              </a:ext>
            </a:extLst>
          </p:cNvPr>
          <p:cNvSpPr txBox="1"/>
          <p:nvPr/>
        </p:nvSpPr>
        <p:spPr>
          <a:xfrm>
            <a:off x="5945157" y="6345449"/>
            <a:ext cx="301686" cy="369332"/>
          </a:xfrm>
          <a:prstGeom prst="rect">
            <a:avLst/>
          </a:prstGeom>
          <a:noFill/>
        </p:spPr>
        <p:txBody>
          <a:bodyPr wrap="square" rtlCol="0">
            <a:spAutoFit/>
          </a:bodyPr>
          <a:lstStyle/>
          <a:p>
            <a:r>
              <a:rPr lang="en-US" dirty="0"/>
              <a:t>6</a:t>
            </a:r>
          </a:p>
        </p:txBody>
      </p:sp>
      <p:sp>
        <p:nvSpPr>
          <p:cNvPr id="6" name="Subtitle 2">
            <a:extLst>
              <a:ext uri="{FF2B5EF4-FFF2-40B4-BE49-F238E27FC236}">
                <a16:creationId xmlns:a16="http://schemas.microsoft.com/office/drawing/2014/main" id="{DEB3A295-078E-BE77-C424-2B33BE2FEA72}"/>
              </a:ext>
            </a:extLst>
          </p:cNvPr>
          <p:cNvSpPr txBox="1">
            <a:spLocks/>
          </p:cNvSpPr>
          <p:nvPr/>
        </p:nvSpPr>
        <p:spPr>
          <a:xfrm>
            <a:off x="1516505" y="1801320"/>
            <a:ext cx="9788577" cy="18071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Use of an Object:</a:t>
            </a:r>
          </a:p>
          <a:p>
            <a:pPr algn="l"/>
            <a:endParaRPr lang="en-US" sz="2800" dirty="0"/>
          </a:p>
          <a:p>
            <a:pPr algn="l"/>
            <a:endParaRPr lang="en-US" sz="2800" i="1" dirty="0"/>
          </a:p>
        </p:txBody>
      </p:sp>
      <p:pic>
        <p:nvPicPr>
          <p:cNvPr id="2052" name="Picture 4" descr="39 Hose plan ideas | small house plans, house floor plans, house layouts">
            <a:extLst>
              <a:ext uri="{FF2B5EF4-FFF2-40B4-BE49-F238E27FC236}">
                <a16:creationId xmlns:a16="http://schemas.microsoft.com/office/drawing/2014/main" id="{5FF8F5CA-2F86-D022-5FF2-570663AB32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284"/>
          <a:stretch>
            <a:fillRect/>
          </a:stretch>
        </p:blipFill>
        <p:spPr bwMode="auto">
          <a:xfrm>
            <a:off x="8797495" y="3200399"/>
            <a:ext cx="2355187" cy="332971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CF1309DC-DD11-CFAB-E30B-FBDFB2147CC2}"/>
              </a:ext>
            </a:extLst>
          </p:cNvPr>
          <p:cNvSpPr txBox="1">
            <a:spLocks/>
          </p:cNvSpPr>
          <p:nvPr/>
        </p:nvSpPr>
        <p:spPr>
          <a:xfrm>
            <a:off x="5218386" y="3608474"/>
            <a:ext cx="3326525" cy="216036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sz="2800" i="1" dirty="0"/>
              <a:t>Example:</a:t>
            </a:r>
          </a:p>
          <a:p>
            <a:pPr algn="just"/>
            <a:r>
              <a:rPr lang="en-GB" sz="2800" i="1" dirty="0"/>
              <a:t>“Just like an architect’s plan for a house — you can use it to build many houses (objects) with the same structure but different </a:t>
            </a:r>
            <a:r>
              <a:rPr lang="en-GB" sz="2800" i="1" dirty="0" err="1"/>
              <a:t>color</a:t>
            </a:r>
            <a:r>
              <a:rPr lang="en-GB" sz="2800" i="1" dirty="0"/>
              <a:t> or sizes</a:t>
            </a:r>
            <a:r>
              <a:rPr lang="en-GB" sz="2800" dirty="0"/>
              <a:t>.”</a:t>
            </a:r>
            <a:endParaRPr lang="en-US" sz="2800" i="1" dirty="0"/>
          </a:p>
        </p:txBody>
      </p:sp>
      <p:graphicFrame>
        <p:nvGraphicFramePr>
          <p:cNvPr id="9" name="Table 8">
            <a:extLst>
              <a:ext uri="{FF2B5EF4-FFF2-40B4-BE49-F238E27FC236}">
                <a16:creationId xmlns:a16="http://schemas.microsoft.com/office/drawing/2014/main" id="{9090FA76-6389-C5B6-F34F-68E32417BB23}"/>
              </a:ext>
            </a:extLst>
          </p:cNvPr>
          <p:cNvGraphicFramePr>
            <a:graphicFrameLocks noGrp="1"/>
          </p:cNvGraphicFramePr>
          <p:nvPr/>
        </p:nvGraphicFramePr>
        <p:xfrm>
          <a:off x="838200" y="3818414"/>
          <a:ext cx="10515600" cy="365760"/>
        </p:xfrm>
        <a:graphic>
          <a:graphicData uri="http://schemas.openxmlformats.org/drawingml/2006/table">
            <a:tbl>
              <a:tblPr/>
              <a:tblGrid>
                <a:gridCol w="10515600">
                  <a:extLst>
                    <a:ext uri="{9D8B030D-6E8A-4147-A177-3AD203B41FA5}">
                      <a16:colId xmlns:a16="http://schemas.microsoft.com/office/drawing/2014/main" val="4219374950"/>
                    </a:ext>
                  </a:extLst>
                </a:gridCol>
              </a:tblGrid>
              <a:tr h="0">
                <a:tc>
                  <a:txBody>
                    <a:bodyPr/>
                    <a:lstStyle/>
                    <a:p>
                      <a:pPr>
                        <a:buNone/>
                      </a:pPr>
                      <a:endParaRPr lang="en-US" dirty="0"/>
                    </a:p>
                  </a:txBody>
                  <a:tcPr anchor="ctr">
                    <a:lnL>
                      <a:noFill/>
                    </a:lnL>
                    <a:lnR>
                      <a:noFill/>
                    </a:lnR>
                    <a:lnT>
                      <a:noFill/>
                    </a:lnT>
                    <a:lnB>
                      <a:noFill/>
                    </a:lnB>
                    <a:noFill/>
                  </a:tcPr>
                </a:tc>
                <a:extLst>
                  <a:ext uri="{0D108BD9-81ED-4DB2-BD59-A6C34878D82A}">
                    <a16:rowId xmlns:a16="http://schemas.microsoft.com/office/drawing/2014/main" val="3304798011"/>
                  </a:ext>
                </a:extLst>
              </a:tr>
            </a:tbl>
          </a:graphicData>
        </a:graphic>
      </p:graphicFrame>
      <p:graphicFrame>
        <p:nvGraphicFramePr>
          <p:cNvPr id="10" name="Table 9">
            <a:extLst>
              <a:ext uri="{FF2B5EF4-FFF2-40B4-BE49-F238E27FC236}">
                <a16:creationId xmlns:a16="http://schemas.microsoft.com/office/drawing/2014/main" id="{16DF3B2E-3C4C-D892-59A8-09EF08FB5152}"/>
              </a:ext>
            </a:extLst>
          </p:cNvPr>
          <p:cNvGraphicFramePr>
            <a:graphicFrameLocks noGrp="1"/>
          </p:cNvGraphicFramePr>
          <p:nvPr>
            <p:extLst>
              <p:ext uri="{D42A27DB-BD31-4B8C-83A1-F6EECF244321}">
                <p14:modId xmlns:p14="http://schemas.microsoft.com/office/powerpoint/2010/main" val="2525189713"/>
              </p:ext>
            </p:extLst>
          </p:nvPr>
        </p:nvGraphicFramePr>
        <p:xfrm>
          <a:off x="1358462" y="2252678"/>
          <a:ext cx="10515600" cy="1554480"/>
        </p:xfrm>
        <a:graphic>
          <a:graphicData uri="http://schemas.openxmlformats.org/drawingml/2006/table">
            <a:tbl>
              <a:tblPr/>
              <a:tblGrid>
                <a:gridCol w="10515600">
                  <a:extLst>
                    <a:ext uri="{9D8B030D-6E8A-4147-A177-3AD203B41FA5}">
                      <a16:colId xmlns:a16="http://schemas.microsoft.com/office/drawing/2014/main" val="3883810435"/>
                    </a:ext>
                  </a:extLst>
                </a:gridCol>
              </a:tblGrid>
              <a:tr h="0">
                <a:tc>
                  <a:txBody>
                    <a:bodyPr/>
                    <a:lstStyle/>
                    <a:p>
                      <a:pPr marL="457200" indent="-457200">
                        <a:buFont typeface="+mj-lt"/>
                        <a:buAutoNum type="arabicPeriod"/>
                      </a:pPr>
                      <a:r>
                        <a:rPr lang="en-GB" sz="2400" dirty="0"/>
                        <a:t>Each object holds its own data-</a:t>
                      </a:r>
                      <a:r>
                        <a:rPr lang="en-US" sz="2400" dirty="0"/>
                        <a:t>Store data</a:t>
                      </a:r>
                      <a:endParaRPr lang="en-GB" sz="2400" dirty="0"/>
                    </a:p>
                    <a:p>
                      <a:pPr marL="457200" indent="-457200">
                        <a:buFont typeface="+mj-lt"/>
                        <a:buAutoNum type="arabicPeriod"/>
                      </a:pPr>
                      <a:r>
                        <a:rPr lang="en-GB" sz="2400" dirty="0"/>
                        <a:t>Objects can call methods from the class- </a:t>
                      </a:r>
                      <a:r>
                        <a:rPr lang="en-US" sz="2400" dirty="0"/>
                        <a:t>Perform actions</a:t>
                      </a:r>
                      <a:endParaRPr lang="en-GB" sz="2400" dirty="0"/>
                    </a:p>
                    <a:p>
                      <a:pPr marL="457200" indent="-457200">
                        <a:buFont typeface="+mj-lt"/>
                        <a:buAutoNum type="arabicPeriod"/>
                      </a:pPr>
                      <a:r>
                        <a:rPr lang="en-US" sz="2400" dirty="0"/>
                        <a:t>Reusability-</a:t>
                      </a:r>
                      <a:r>
                        <a:rPr lang="en-GB" sz="2400" dirty="0"/>
                        <a:t>One class can create many different objects</a:t>
                      </a:r>
                    </a:p>
                    <a:p>
                      <a:pPr marL="457200" indent="-457200">
                        <a:buFont typeface="+mj-lt"/>
                        <a:buAutoNum type="arabicPeriod"/>
                      </a:pPr>
                      <a:r>
                        <a:rPr lang="en-US" sz="2400" dirty="0"/>
                        <a:t>Code organization</a:t>
                      </a:r>
                      <a:endParaRPr lang="en-GB" sz="2400" dirty="0"/>
                    </a:p>
                  </a:txBody>
                  <a:tcPr anchor="ctr">
                    <a:lnL>
                      <a:noFill/>
                    </a:lnL>
                    <a:lnR>
                      <a:noFill/>
                    </a:lnR>
                    <a:lnT>
                      <a:noFill/>
                    </a:lnT>
                    <a:lnB>
                      <a:noFill/>
                    </a:lnB>
                    <a:noFill/>
                  </a:tcPr>
                </a:tc>
                <a:extLst>
                  <a:ext uri="{0D108BD9-81ED-4DB2-BD59-A6C34878D82A}">
                    <a16:rowId xmlns:a16="http://schemas.microsoft.com/office/drawing/2014/main" val="1412425219"/>
                  </a:ext>
                </a:extLst>
              </a:tr>
            </a:tbl>
          </a:graphicData>
        </a:graphic>
      </p:graphicFrame>
    </p:spTree>
    <p:extLst>
      <p:ext uri="{BB962C8B-B14F-4D97-AF65-F5344CB8AC3E}">
        <p14:creationId xmlns:p14="http://schemas.microsoft.com/office/powerpoint/2010/main" val="1419228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0FE1C-7D1B-9B34-0C59-76DAF151F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80D18-93AF-BE90-9956-8B1FD4A2F18B}"/>
              </a:ext>
            </a:extLst>
          </p:cNvPr>
          <p:cNvSpPr>
            <a:spLocks noGrp="1"/>
          </p:cNvSpPr>
          <p:nvPr>
            <p:ph type="ctrTitle"/>
          </p:nvPr>
        </p:nvSpPr>
        <p:spPr>
          <a:xfrm>
            <a:off x="1039318" y="327885"/>
            <a:ext cx="10113364" cy="1036221"/>
          </a:xfrm>
        </p:spPr>
        <p:txBody>
          <a:bodyPr>
            <a:normAutofit/>
          </a:bodyPr>
          <a:lstStyle/>
          <a:p>
            <a:r>
              <a:rPr lang="en-US" dirty="0"/>
              <a:t>Shortest path algorithms</a:t>
            </a:r>
            <a:endParaRPr lang="en-US" b="1" dirty="0"/>
          </a:p>
        </p:txBody>
      </p:sp>
      <p:sp>
        <p:nvSpPr>
          <p:cNvPr id="7" name="Subtitle 2">
            <a:extLst>
              <a:ext uri="{FF2B5EF4-FFF2-40B4-BE49-F238E27FC236}">
                <a16:creationId xmlns:a16="http://schemas.microsoft.com/office/drawing/2014/main" id="{905C13B2-6CE0-69F2-817B-670AF765A7F5}"/>
              </a:ext>
            </a:extLst>
          </p:cNvPr>
          <p:cNvSpPr>
            <a:spLocks noGrp="1"/>
          </p:cNvSpPr>
          <p:nvPr>
            <p:ph type="subTitle" idx="1"/>
          </p:nvPr>
        </p:nvSpPr>
        <p:spPr>
          <a:xfrm>
            <a:off x="885371" y="1364106"/>
            <a:ext cx="10697504" cy="1036221"/>
          </a:xfrm>
        </p:spPr>
        <p:txBody>
          <a:bodyPr>
            <a:normAutofit/>
          </a:bodyPr>
          <a:lstStyle/>
          <a:p>
            <a:pPr algn="l"/>
            <a:r>
              <a:rPr lang="en-GB" sz="2800" dirty="0"/>
              <a:t>A shortest path algorithm is a method used to find the minimum distance or minimum cost path between nodes in a graph.</a:t>
            </a:r>
          </a:p>
        </p:txBody>
      </p:sp>
      <p:sp>
        <p:nvSpPr>
          <p:cNvPr id="3" name="TextBox 2">
            <a:extLst>
              <a:ext uri="{FF2B5EF4-FFF2-40B4-BE49-F238E27FC236}">
                <a16:creationId xmlns:a16="http://schemas.microsoft.com/office/drawing/2014/main" id="{31E99ABD-A838-8943-3178-9812098AF9E2}"/>
              </a:ext>
            </a:extLst>
          </p:cNvPr>
          <p:cNvSpPr txBox="1"/>
          <p:nvPr/>
        </p:nvSpPr>
        <p:spPr>
          <a:xfrm>
            <a:off x="5945156" y="6345449"/>
            <a:ext cx="455643" cy="369332"/>
          </a:xfrm>
          <a:prstGeom prst="rect">
            <a:avLst/>
          </a:prstGeom>
          <a:noFill/>
        </p:spPr>
        <p:txBody>
          <a:bodyPr wrap="square" rtlCol="0">
            <a:spAutoFit/>
          </a:bodyPr>
          <a:lstStyle/>
          <a:p>
            <a:r>
              <a:rPr lang="en-US" dirty="0"/>
              <a:t>69</a:t>
            </a:r>
          </a:p>
        </p:txBody>
      </p:sp>
      <p:sp>
        <p:nvSpPr>
          <p:cNvPr id="4" name="Subtitle 2">
            <a:extLst>
              <a:ext uri="{FF2B5EF4-FFF2-40B4-BE49-F238E27FC236}">
                <a16:creationId xmlns:a16="http://schemas.microsoft.com/office/drawing/2014/main" id="{B7BA24FE-ADDE-FDC3-4735-6BD0AA2F4B02}"/>
              </a:ext>
            </a:extLst>
          </p:cNvPr>
          <p:cNvSpPr txBox="1">
            <a:spLocks/>
          </p:cNvSpPr>
          <p:nvPr/>
        </p:nvSpPr>
        <p:spPr>
          <a:xfrm>
            <a:off x="1039318" y="2939691"/>
            <a:ext cx="4255074" cy="20422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Type:</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Dijkstra’s Algorithm </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Bellman-Ford Algorithm </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Floyd-</a:t>
            </a:r>
            <a:r>
              <a:rPr lang="en-US" altLang="en-US" sz="2000" dirty="0" err="1">
                <a:latin typeface="Arial" panose="020B0604020202020204" pitchFamily="34" charset="0"/>
              </a:rPr>
              <a:t>Warshall</a:t>
            </a:r>
            <a:r>
              <a:rPr lang="en-US" altLang="en-US" sz="2000" dirty="0">
                <a:latin typeface="Arial" panose="020B0604020202020204" pitchFamily="34" charset="0"/>
              </a:rPr>
              <a:t> Algorithm</a:t>
            </a:r>
          </a:p>
          <a:p>
            <a:pPr lvl="0" algn="l" eaLnBrk="0" fontAlgn="base" hangingPunct="0">
              <a:lnSpc>
                <a:spcPct val="100000"/>
              </a:lnSpc>
              <a:spcBef>
                <a:spcPct val="0"/>
              </a:spcBef>
              <a:spcAft>
                <a:spcPct val="0"/>
              </a:spcAft>
              <a:buFontTx/>
              <a:buChar char="•"/>
            </a:pPr>
            <a:r>
              <a:rPr lang="en-US" altLang="en-US" sz="2000" dirty="0">
                <a:latin typeface="Arial" panose="020B0604020202020204" pitchFamily="34" charset="0"/>
              </a:rPr>
              <a:t>BFS</a:t>
            </a:r>
            <a:endParaRPr lang="en-US" altLang="en-US" sz="2800" dirty="0">
              <a:latin typeface="Arial" panose="020B0604020202020204" pitchFamily="34" charset="0"/>
            </a:endParaRPr>
          </a:p>
          <a:p>
            <a:pPr algn="l"/>
            <a:endParaRPr lang="en-GB" dirty="0"/>
          </a:p>
        </p:txBody>
      </p:sp>
      <p:pic>
        <p:nvPicPr>
          <p:cNvPr id="2050" name="Picture 2" descr="shortest subpath property is used by dijkstra's algorithm">
            <a:extLst>
              <a:ext uri="{FF2B5EF4-FFF2-40B4-BE49-F238E27FC236}">
                <a16:creationId xmlns:a16="http://schemas.microsoft.com/office/drawing/2014/main" id="{65E111D3-E00B-10AD-A55B-002E03C2C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587" y="2258438"/>
            <a:ext cx="9913075" cy="353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1572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799D1-F006-106E-9898-0E42AC0A8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4535A-4BCB-5D32-E96B-9BF612F5CCAB}"/>
              </a:ext>
            </a:extLst>
          </p:cNvPr>
          <p:cNvSpPr>
            <a:spLocks noGrp="1"/>
          </p:cNvSpPr>
          <p:nvPr>
            <p:ph type="ctrTitle"/>
          </p:nvPr>
        </p:nvSpPr>
        <p:spPr>
          <a:xfrm>
            <a:off x="1039318" y="327885"/>
            <a:ext cx="10113364" cy="1036221"/>
          </a:xfrm>
        </p:spPr>
        <p:txBody>
          <a:bodyPr>
            <a:normAutofit/>
          </a:bodyPr>
          <a:lstStyle/>
          <a:p>
            <a:r>
              <a:rPr lang="en-US" altLang="en-US" sz="4800" dirty="0">
                <a:latin typeface="Arial" panose="020B0604020202020204" pitchFamily="34" charset="0"/>
              </a:rPr>
              <a:t>Bellman-Ford Algorithm </a:t>
            </a:r>
            <a:endParaRPr lang="en-US" sz="4800" b="1" dirty="0"/>
          </a:p>
        </p:txBody>
      </p:sp>
      <p:sp>
        <p:nvSpPr>
          <p:cNvPr id="7" name="Subtitle 2">
            <a:extLst>
              <a:ext uri="{FF2B5EF4-FFF2-40B4-BE49-F238E27FC236}">
                <a16:creationId xmlns:a16="http://schemas.microsoft.com/office/drawing/2014/main" id="{29B317C7-E11D-5F49-0E67-4A89F5280B26}"/>
              </a:ext>
            </a:extLst>
          </p:cNvPr>
          <p:cNvSpPr>
            <a:spLocks noGrp="1"/>
          </p:cNvSpPr>
          <p:nvPr>
            <p:ph type="subTitle" idx="1"/>
          </p:nvPr>
        </p:nvSpPr>
        <p:spPr>
          <a:xfrm>
            <a:off x="824224" y="1821306"/>
            <a:ext cx="10921085" cy="1607694"/>
          </a:xfrm>
        </p:spPr>
        <p:txBody>
          <a:bodyPr>
            <a:normAutofit fontScale="85000" lnSpcReduction="20000"/>
          </a:bodyPr>
          <a:lstStyle/>
          <a:p>
            <a:pPr lvl="0" algn="l" eaLnBrk="0" fontAlgn="base" hangingPunct="0">
              <a:lnSpc>
                <a:spcPct val="100000"/>
              </a:lnSpc>
              <a:spcBef>
                <a:spcPct val="0"/>
              </a:spcBef>
              <a:spcAft>
                <a:spcPct val="0"/>
              </a:spcAft>
            </a:pPr>
            <a:r>
              <a:rPr lang="en-US" altLang="en-US" sz="2800" b="1" dirty="0">
                <a:latin typeface="Arial" panose="020B0604020202020204" pitchFamily="34" charset="0"/>
              </a:rPr>
              <a:t>Purpose</a:t>
            </a:r>
            <a:r>
              <a:rPr lang="en-US" altLang="en-US" sz="2800" dirty="0">
                <a:latin typeface="Arial" panose="020B0604020202020204" pitchFamily="34" charset="0"/>
              </a:rPr>
              <a:t>: Finds the shortest paths from a single source to all vertices in a weighted graph.</a:t>
            </a:r>
          </a:p>
          <a:p>
            <a:pPr lvl="0" algn="l" eaLnBrk="0" fontAlgn="base" hangingPunct="0">
              <a:lnSpc>
                <a:spcPct val="100000"/>
              </a:lnSpc>
              <a:spcBef>
                <a:spcPct val="0"/>
              </a:spcBef>
              <a:spcAft>
                <a:spcPct val="0"/>
              </a:spcAft>
            </a:pPr>
            <a:r>
              <a:rPr lang="en-US" altLang="en-US" sz="2800" b="1" dirty="0">
                <a:latin typeface="Arial" panose="020B0604020202020204" pitchFamily="34" charset="0"/>
              </a:rPr>
              <a:t>Special Feature: </a:t>
            </a:r>
            <a:r>
              <a:rPr lang="en-US" altLang="en-US" sz="2800" dirty="0">
                <a:latin typeface="Arial" panose="020B0604020202020204" pitchFamily="34" charset="0"/>
              </a:rPr>
              <a:t>Supports negative weight edges, unlike Dijkstra</a:t>
            </a:r>
          </a:p>
          <a:p>
            <a:pPr lvl="0" algn="l" eaLnBrk="0" fontAlgn="base" hangingPunct="0">
              <a:lnSpc>
                <a:spcPct val="100000"/>
              </a:lnSpc>
              <a:spcBef>
                <a:spcPct val="0"/>
              </a:spcBef>
              <a:spcAft>
                <a:spcPct val="0"/>
              </a:spcAft>
            </a:pPr>
            <a:r>
              <a:rPr lang="en-GB" sz="2800" b="1" dirty="0"/>
              <a:t>Ex: </a:t>
            </a:r>
            <a:r>
              <a:rPr lang="en-GB" sz="2800" dirty="0"/>
              <a:t>RIP (Routing Information Protocol) in computer networks uses Bellman-Ford to calculate the shortest path from a router to all other routers.</a:t>
            </a:r>
          </a:p>
        </p:txBody>
      </p:sp>
      <p:sp>
        <p:nvSpPr>
          <p:cNvPr id="3" name="TextBox 2">
            <a:extLst>
              <a:ext uri="{FF2B5EF4-FFF2-40B4-BE49-F238E27FC236}">
                <a16:creationId xmlns:a16="http://schemas.microsoft.com/office/drawing/2014/main" id="{0A4A86DB-94A5-8B34-742F-9BBBB918894B}"/>
              </a:ext>
            </a:extLst>
          </p:cNvPr>
          <p:cNvSpPr txBox="1"/>
          <p:nvPr/>
        </p:nvSpPr>
        <p:spPr>
          <a:xfrm>
            <a:off x="5945156" y="6345449"/>
            <a:ext cx="455643" cy="369332"/>
          </a:xfrm>
          <a:prstGeom prst="rect">
            <a:avLst/>
          </a:prstGeom>
          <a:noFill/>
        </p:spPr>
        <p:txBody>
          <a:bodyPr wrap="square" rtlCol="0">
            <a:spAutoFit/>
          </a:bodyPr>
          <a:lstStyle/>
          <a:p>
            <a:r>
              <a:rPr lang="en-US" dirty="0"/>
              <a:t>70</a:t>
            </a:r>
          </a:p>
        </p:txBody>
      </p:sp>
      <p:pic>
        <p:nvPicPr>
          <p:cNvPr id="3074" name="Picture 2" descr="A Beginner's Guide to the Bellman-Ford Algorithm | by Karthikeyan Nagaraj |  Medium">
            <a:extLst>
              <a:ext uri="{FF2B5EF4-FFF2-40B4-BE49-F238E27FC236}">
                <a16:creationId xmlns:a16="http://schemas.microsoft.com/office/drawing/2014/main" id="{A7F0CC24-6193-B626-A52C-8ADDE41A07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959" b="21409"/>
          <a:stretch>
            <a:fillRect/>
          </a:stretch>
        </p:blipFill>
        <p:spPr bwMode="auto">
          <a:xfrm>
            <a:off x="1351146" y="3535996"/>
            <a:ext cx="9489707" cy="280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8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10403-4F80-6CF9-9945-3A301CE75B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14E38-D4EA-1D37-C62B-7ED37FE7E85A}"/>
              </a:ext>
            </a:extLst>
          </p:cNvPr>
          <p:cNvSpPr>
            <a:spLocks noGrp="1"/>
          </p:cNvSpPr>
          <p:nvPr>
            <p:ph type="ctrTitle"/>
          </p:nvPr>
        </p:nvSpPr>
        <p:spPr>
          <a:xfrm>
            <a:off x="1039318" y="327885"/>
            <a:ext cx="10113364" cy="1036221"/>
          </a:xfrm>
        </p:spPr>
        <p:txBody>
          <a:bodyPr>
            <a:normAutofit/>
          </a:bodyPr>
          <a:lstStyle/>
          <a:p>
            <a:r>
              <a:rPr lang="en-US" altLang="en-US" sz="4800" dirty="0">
                <a:latin typeface="Arial" panose="020B0604020202020204" pitchFamily="34" charset="0"/>
              </a:rPr>
              <a:t>Floyd-</a:t>
            </a:r>
            <a:r>
              <a:rPr lang="en-US" altLang="en-US" sz="4800" dirty="0" err="1">
                <a:latin typeface="Arial" panose="020B0604020202020204" pitchFamily="34" charset="0"/>
              </a:rPr>
              <a:t>Warshall</a:t>
            </a:r>
            <a:r>
              <a:rPr lang="en-US" altLang="en-US" sz="4800" dirty="0">
                <a:latin typeface="Arial" panose="020B0604020202020204" pitchFamily="34" charset="0"/>
              </a:rPr>
              <a:t> Algorithm</a:t>
            </a:r>
            <a:endParaRPr lang="en-US" sz="4800" b="1" dirty="0"/>
          </a:p>
        </p:txBody>
      </p:sp>
      <p:sp>
        <p:nvSpPr>
          <p:cNvPr id="7" name="Subtitle 2">
            <a:extLst>
              <a:ext uri="{FF2B5EF4-FFF2-40B4-BE49-F238E27FC236}">
                <a16:creationId xmlns:a16="http://schemas.microsoft.com/office/drawing/2014/main" id="{0C979C0B-8FF2-1A3D-9A1B-AAAC0AAA81E9}"/>
              </a:ext>
            </a:extLst>
          </p:cNvPr>
          <p:cNvSpPr>
            <a:spLocks noGrp="1"/>
          </p:cNvSpPr>
          <p:nvPr>
            <p:ph type="subTitle" idx="1"/>
          </p:nvPr>
        </p:nvSpPr>
        <p:spPr>
          <a:xfrm>
            <a:off x="824225" y="1821306"/>
            <a:ext cx="10968382" cy="1946653"/>
          </a:xfrm>
        </p:spPr>
        <p:txBody>
          <a:bodyPr>
            <a:normAutofit/>
          </a:bodyPr>
          <a:lstStyle/>
          <a:p>
            <a:pPr lvl="0" algn="l" eaLnBrk="0" fontAlgn="base" hangingPunct="0">
              <a:lnSpc>
                <a:spcPct val="100000"/>
              </a:lnSpc>
              <a:spcBef>
                <a:spcPct val="0"/>
              </a:spcBef>
              <a:spcAft>
                <a:spcPct val="0"/>
              </a:spcAft>
            </a:pPr>
            <a:r>
              <a:rPr lang="en-GB" dirty="0"/>
              <a:t>Floyd </a:t>
            </a:r>
            <a:r>
              <a:rPr lang="en-GB" dirty="0" err="1"/>
              <a:t>Warshall</a:t>
            </a:r>
            <a:r>
              <a:rPr lang="en-GB" dirty="0"/>
              <a:t> algorithm is a great algorithm for finding shortest distance between all vertices in graph. </a:t>
            </a:r>
          </a:p>
          <a:p>
            <a:pPr lvl="0" algn="l" eaLnBrk="0" fontAlgn="base" hangingPunct="0">
              <a:lnSpc>
                <a:spcPct val="100000"/>
              </a:lnSpc>
              <a:spcBef>
                <a:spcPct val="0"/>
              </a:spcBef>
              <a:spcAft>
                <a:spcPct val="0"/>
              </a:spcAft>
            </a:pPr>
            <a:r>
              <a:rPr lang="en-GB" dirty="0"/>
              <a:t>It can be used with negative weights, although negative weight cycles must not be present in the graph.</a:t>
            </a:r>
          </a:p>
        </p:txBody>
      </p:sp>
      <p:sp>
        <p:nvSpPr>
          <p:cNvPr id="3" name="TextBox 2">
            <a:extLst>
              <a:ext uri="{FF2B5EF4-FFF2-40B4-BE49-F238E27FC236}">
                <a16:creationId xmlns:a16="http://schemas.microsoft.com/office/drawing/2014/main" id="{DB5D01C4-5EC0-3A21-61D7-5E6178D7AC88}"/>
              </a:ext>
            </a:extLst>
          </p:cNvPr>
          <p:cNvSpPr txBox="1"/>
          <p:nvPr/>
        </p:nvSpPr>
        <p:spPr>
          <a:xfrm>
            <a:off x="5945156" y="6345449"/>
            <a:ext cx="455643" cy="369332"/>
          </a:xfrm>
          <a:prstGeom prst="rect">
            <a:avLst/>
          </a:prstGeom>
          <a:noFill/>
        </p:spPr>
        <p:txBody>
          <a:bodyPr wrap="square" rtlCol="0">
            <a:spAutoFit/>
          </a:bodyPr>
          <a:lstStyle/>
          <a:p>
            <a:r>
              <a:rPr lang="en-US" dirty="0"/>
              <a:t>71</a:t>
            </a:r>
          </a:p>
        </p:txBody>
      </p:sp>
      <p:pic>
        <p:nvPicPr>
          <p:cNvPr id="4098" name="Picture 2">
            <a:extLst>
              <a:ext uri="{FF2B5EF4-FFF2-40B4-BE49-F238E27FC236}">
                <a16:creationId xmlns:a16="http://schemas.microsoft.com/office/drawing/2014/main" id="{1328A2DE-2737-D142-0C31-9F0B05419B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19" b="23311"/>
          <a:stretch>
            <a:fillRect/>
          </a:stretch>
        </p:blipFill>
        <p:spPr bwMode="auto">
          <a:xfrm>
            <a:off x="2202742" y="3602033"/>
            <a:ext cx="8396114" cy="2144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36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AE367-D96F-2FAC-6EF9-7965DAC3D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93D5B-5849-DEBB-5327-ED2DCD69C600}"/>
              </a:ext>
            </a:extLst>
          </p:cNvPr>
          <p:cNvSpPr>
            <a:spLocks noGrp="1"/>
          </p:cNvSpPr>
          <p:nvPr>
            <p:ph type="ctrTitle"/>
          </p:nvPr>
        </p:nvSpPr>
        <p:spPr>
          <a:xfrm>
            <a:off x="1039318" y="327885"/>
            <a:ext cx="10113364" cy="1036221"/>
          </a:xfrm>
        </p:spPr>
        <p:txBody>
          <a:bodyPr>
            <a:normAutofit/>
          </a:bodyPr>
          <a:lstStyle/>
          <a:p>
            <a:r>
              <a:rPr lang="en-US" b="1" dirty="0"/>
              <a:t>Divide and Conquer</a:t>
            </a:r>
          </a:p>
        </p:txBody>
      </p:sp>
      <p:sp>
        <p:nvSpPr>
          <p:cNvPr id="7" name="Subtitle 2">
            <a:extLst>
              <a:ext uri="{FF2B5EF4-FFF2-40B4-BE49-F238E27FC236}">
                <a16:creationId xmlns:a16="http://schemas.microsoft.com/office/drawing/2014/main" id="{2708275C-49FF-6E26-7EF2-ABA508AD1D60}"/>
              </a:ext>
            </a:extLst>
          </p:cNvPr>
          <p:cNvSpPr>
            <a:spLocks noGrp="1"/>
          </p:cNvSpPr>
          <p:nvPr>
            <p:ph type="subTitle" idx="1"/>
          </p:nvPr>
        </p:nvSpPr>
        <p:spPr>
          <a:xfrm>
            <a:off x="885371" y="1364106"/>
            <a:ext cx="10697504" cy="1864090"/>
          </a:xfrm>
        </p:spPr>
        <p:txBody>
          <a:bodyPr>
            <a:normAutofit/>
          </a:bodyPr>
          <a:lstStyle/>
          <a:p>
            <a:pPr algn="l"/>
            <a:r>
              <a:rPr lang="en-GB" dirty="0"/>
              <a:t>Definition : Divide and Conquer is an algorithm design where a problem is solved by</a:t>
            </a:r>
          </a:p>
          <a:p>
            <a:pPr marL="457200" indent="-457200" algn="l">
              <a:buFont typeface="+mj-lt"/>
              <a:buAutoNum type="arabicPeriod"/>
            </a:pPr>
            <a:r>
              <a:rPr lang="en-GB" dirty="0"/>
              <a:t>Divide → Break the problem into smaller sub-problems of the same type.</a:t>
            </a:r>
          </a:p>
          <a:p>
            <a:pPr marL="457200" indent="-457200" algn="l">
              <a:buFont typeface="+mj-lt"/>
              <a:buAutoNum type="arabicPeriod"/>
            </a:pPr>
            <a:r>
              <a:rPr lang="en-GB" dirty="0"/>
              <a:t>Conquer → Solve each sub-problem recursively.</a:t>
            </a:r>
          </a:p>
          <a:p>
            <a:pPr marL="457200" indent="-457200" algn="l">
              <a:buFont typeface="+mj-lt"/>
              <a:buAutoNum type="arabicPeriod"/>
            </a:pPr>
            <a:r>
              <a:rPr lang="en-GB" dirty="0"/>
              <a:t>Combine → Merge the solutions of sub-problems to get the final solution.</a:t>
            </a:r>
            <a:endParaRPr lang="en-GB" sz="2800" dirty="0"/>
          </a:p>
        </p:txBody>
      </p:sp>
      <p:sp>
        <p:nvSpPr>
          <p:cNvPr id="3" name="TextBox 2">
            <a:extLst>
              <a:ext uri="{FF2B5EF4-FFF2-40B4-BE49-F238E27FC236}">
                <a16:creationId xmlns:a16="http://schemas.microsoft.com/office/drawing/2014/main" id="{340A8433-530F-9E1D-E518-379BAA9A5CA7}"/>
              </a:ext>
            </a:extLst>
          </p:cNvPr>
          <p:cNvSpPr txBox="1"/>
          <p:nvPr/>
        </p:nvSpPr>
        <p:spPr>
          <a:xfrm>
            <a:off x="5945156" y="6345449"/>
            <a:ext cx="455643" cy="369332"/>
          </a:xfrm>
          <a:prstGeom prst="rect">
            <a:avLst/>
          </a:prstGeom>
          <a:noFill/>
        </p:spPr>
        <p:txBody>
          <a:bodyPr wrap="square" rtlCol="0">
            <a:spAutoFit/>
          </a:bodyPr>
          <a:lstStyle/>
          <a:p>
            <a:r>
              <a:rPr lang="en-US" dirty="0"/>
              <a:t>72</a:t>
            </a:r>
          </a:p>
        </p:txBody>
      </p:sp>
      <p:pic>
        <p:nvPicPr>
          <p:cNvPr id="2052" name="Picture 4" descr="Divide &amp; Conquer Algorithm">
            <a:extLst>
              <a:ext uri="{FF2B5EF4-FFF2-40B4-BE49-F238E27FC236}">
                <a16:creationId xmlns:a16="http://schemas.microsoft.com/office/drawing/2014/main" id="{E6AAAC93-1445-84A9-006B-ABC445CC0A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66" b="5054"/>
          <a:stretch>
            <a:fillRect/>
          </a:stretch>
        </p:blipFill>
        <p:spPr bwMode="auto">
          <a:xfrm>
            <a:off x="5354588" y="3167001"/>
            <a:ext cx="6228287" cy="323964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7638DDF4-6475-077D-5ED9-02863C918851}"/>
              </a:ext>
            </a:extLst>
          </p:cNvPr>
          <p:cNvSpPr txBox="1">
            <a:spLocks/>
          </p:cNvSpPr>
          <p:nvPr/>
        </p:nvSpPr>
        <p:spPr>
          <a:xfrm>
            <a:off x="1039318" y="3854777"/>
            <a:ext cx="2950174" cy="18640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Example:</a:t>
            </a:r>
          </a:p>
          <a:p>
            <a:pPr marL="342900" indent="-342900" algn="l">
              <a:buFont typeface="Arial" panose="020B0604020202020204" pitchFamily="34" charset="0"/>
              <a:buChar char="•"/>
            </a:pPr>
            <a:r>
              <a:rPr lang="en-US" dirty="0"/>
              <a:t>Merge Sort</a:t>
            </a:r>
          </a:p>
          <a:p>
            <a:pPr marL="342900" indent="-342900" algn="l">
              <a:buFont typeface="Arial" panose="020B0604020202020204" pitchFamily="34" charset="0"/>
              <a:buChar char="•"/>
            </a:pPr>
            <a:r>
              <a:rPr lang="en-US" dirty="0"/>
              <a:t>Binary Search</a:t>
            </a:r>
            <a:endParaRPr lang="en-GB" dirty="0"/>
          </a:p>
        </p:txBody>
      </p:sp>
    </p:spTree>
    <p:extLst>
      <p:ext uri="{BB962C8B-B14F-4D97-AF65-F5344CB8AC3E}">
        <p14:creationId xmlns:p14="http://schemas.microsoft.com/office/powerpoint/2010/main" val="2873176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FBD09-4911-E8DA-F8F6-C130BBCBE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DC91C-59B1-534A-5EED-00F9210C5824}"/>
              </a:ext>
            </a:extLst>
          </p:cNvPr>
          <p:cNvSpPr>
            <a:spLocks noGrp="1"/>
          </p:cNvSpPr>
          <p:nvPr>
            <p:ph type="ctrTitle"/>
          </p:nvPr>
        </p:nvSpPr>
        <p:spPr>
          <a:xfrm>
            <a:off x="1039318" y="327885"/>
            <a:ext cx="10113364" cy="1036221"/>
          </a:xfrm>
        </p:spPr>
        <p:txBody>
          <a:bodyPr>
            <a:normAutofit/>
          </a:bodyPr>
          <a:lstStyle/>
          <a:p>
            <a:r>
              <a:rPr lang="en-IN" b="1" dirty="0"/>
              <a:t>Collections &amp; Generics</a:t>
            </a:r>
            <a:endParaRPr lang="en-US" b="1" dirty="0"/>
          </a:p>
        </p:txBody>
      </p:sp>
      <p:sp>
        <p:nvSpPr>
          <p:cNvPr id="7" name="Subtitle 2">
            <a:extLst>
              <a:ext uri="{FF2B5EF4-FFF2-40B4-BE49-F238E27FC236}">
                <a16:creationId xmlns:a16="http://schemas.microsoft.com/office/drawing/2014/main" id="{582FE5AA-C970-138A-F75F-8A4368E08043}"/>
              </a:ext>
            </a:extLst>
          </p:cNvPr>
          <p:cNvSpPr>
            <a:spLocks noGrp="1"/>
          </p:cNvSpPr>
          <p:nvPr>
            <p:ph type="subTitle" idx="1"/>
          </p:nvPr>
        </p:nvSpPr>
        <p:spPr>
          <a:xfrm>
            <a:off x="659570" y="1678898"/>
            <a:ext cx="5436430" cy="2435902"/>
          </a:xfrm>
        </p:spPr>
        <p:txBody>
          <a:bodyPr>
            <a:normAutofit fontScale="92500" lnSpcReduction="10000"/>
          </a:bodyPr>
          <a:lstStyle/>
          <a:p>
            <a:r>
              <a:rPr lang="en-GB" sz="3500" b="1" dirty="0"/>
              <a:t>Collection</a:t>
            </a:r>
          </a:p>
          <a:p>
            <a:pPr algn="just"/>
            <a:r>
              <a:rPr lang="en-GB" sz="2800" dirty="0"/>
              <a:t>Collections are data structures that store and manage groups of objects.</a:t>
            </a:r>
          </a:p>
          <a:p>
            <a:pPr algn="just"/>
            <a:r>
              <a:rPr lang="en-GB" sz="2800" dirty="0"/>
              <a:t>They provide flexible ways to store, retrieve, and manipulate data, compared to simple arrays.</a:t>
            </a:r>
          </a:p>
        </p:txBody>
      </p:sp>
      <p:pic>
        <p:nvPicPr>
          <p:cNvPr id="1026" name="Picture 2" descr="Collection Framework and Reflection in C#">
            <a:extLst>
              <a:ext uri="{FF2B5EF4-FFF2-40B4-BE49-F238E27FC236}">
                <a16:creationId xmlns:a16="http://schemas.microsoft.com/office/drawing/2014/main" id="{0C716B8B-30E4-06DB-9534-FAF69D95A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774" b="-1982"/>
          <a:stretch>
            <a:fillRect/>
          </a:stretch>
        </p:blipFill>
        <p:spPr bwMode="auto">
          <a:xfrm>
            <a:off x="6172977" y="2341352"/>
            <a:ext cx="5783363" cy="3026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C4CC45-4193-1EEF-2397-7DE05CFD338C}"/>
              </a:ext>
            </a:extLst>
          </p:cNvPr>
          <p:cNvSpPr txBox="1"/>
          <p:nvPr/>
        </p:nvSpPr>
        <p:spPr>
          <a:xfrm>
            <a:off x="5945156" y="6345449"/>
            <a:ext cx="455643" cy="369332"/>
          </a:xfrm>
          <a:prstGeom prst="rect">
            <a:avLst/>
          </a:prstGeom>
          <a:noFill/>
        </p:spPr>
        <p:txBody>
          <a:bodyPr wrap="square" rtlCol="0">
            <a:spAutoFit/>
          </a:bodyPr>
          <a:lstStyle/>
          <a:p>
            <a:r>
              <a:rPr lang="en-US" dirty="0"/>
              <a:t>73</a:t>
            </a:r>
          </a:p>
        </p:txBody>
      </p:sp>
      <p:sp>
        <p:nvSpPr>
          <p:cNvPr id="4" name="Subtitle 2">
            <a:extLst>
              <a:ext uri="{FF2B5EF4-FFF2-40B4-BE49-F238E27FC236}">
                <a16:creationId xmlns:a16="http://schemas.microsoft.com/office/drawing/2014/main" id="{22CBA7CA-EB91-2582-B4C8-2211AF5C907F}"/>
              </a:ext>
            </a:extLst>
          </p:cNvPr>
          <p:cNvSpPr txBox="1">
            <a:spLocks/>
          </p:cNvSpPr>
          <p:nvPr/>
        </p:nvSpPr>
        <p:spPr>
          <a:xfrm>
            <a:off x="659570" y="4114799"/>
            <a:ext cx="5436430" cy="15292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Type:</a:t>
            </a:r>
          </a:p>
          <a:p>
            <a:pPr marL="457200" indent="-457200" algn="l">
              <a:buFont typeface="Arial" panose="020B0604020202020204" pitchFamily="34" charset="0"/>
              <a:buChar char="•"/>
            </a:pPr>
            <a:r>
              <a:rPr lang="en-GB" dirty="0"/>
              <a:t>Arrays</a:t>
            </a:r>
          </a:p>
          <a:p>
            <a:pPr marL="457200" indent="-457200" algn="l">
              <a:buFont typeface="Arial" panose="020B0604020202020204" pitchFamily="34" charset="0"/>
              <a:buChar char="•"/>
            </a:pPr>
            <a:r>
              <a:rPr lang="en-GB" dirty="0"/>
              <a:t>Advanced Collection</a:t>
            </a:r>
          </a:p>
        </p:txBody>
      </p:sp>
    </p:spTree>
    <p:extLst>
      <p:ext uri="{BB962C8B-B14F-4D97-AF65-F5344CB8AC3E}">
        <p14:creationId xmlns:p14="http://schemas.microsoft.com/office/powerpoint/2010/main" val="521499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3554B-D195-0C2A-2035-80E963819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68FB1-212B-F4D8-72BD-300559227CBE}"/>
              </a:ext>
            </a:extLst>
          </p:cNvPr>
          <p:cNvSpPr>
            <a:spLocks noGrp="1"/>
          </p:cNvSpPr>
          <p:nvPr>
            <p:ph type="ctrTitle"/>
          </p:nvPr>
        </p:nvSpPr>
        <p:spPr>
          <a:xfrm>
            <a:off x="1039318" y="327885"/>
            <a:ext cx="10113364" cy="1036221"/>
          </a:xfrm>
        </p:spPr>
        <p:txBody>
          <a:bodyPr>
            <a:normAutofit/>
          </a:bodyPr>
          <a:lstStyle/>
          <a:p>
            <a:r>
              <a:rPr lang="en-IN" b="1" dirty="0"/>
              <a:t>Collections &amp; Generics</a:t>
            </a:r>
            <a:endParaRPr lang="en-US" b="1" dirty="0"/>
          </a:p>
        </p:txBody>
      </p:sp>
      <p:sp>
        <p:nvSpPr>
          <p:cNvPr id="7" name="Subtitle 2">
            <a:extLst>
              <a:ext uri="{FF2B5EF4-FFF2-40B4-BE49-F238E27FC236}">
                <a16:creationId xmlns:a16="http://schemas.microsoft.com/office/drawing/2014/main" id="{A8E94CD1-CC22-21A0-EBC6-63D2C92621E4}"/>
              </a:ext>
            </a:extLst>
          </p:cNvPr>
          <p:cNvSpPr>
            <a:spLocks noGrp="1"/>
          </p:cNvSpPr>
          <p:nvPr>
            <p:ph type="subTitle" idx="1"/>
          </p:nvPr>
        </p:nvSpPr>
        <p:spPr>
          <a:xfrm>
            <a:off x="659570" y="1678898"/>
            <a:ext cx="5436430" cy="1962936"/>
          </a:xfrm>
        </p:spPr>
        <p:txBody>
          <a:bodyPr>
            <a:normAutofit lnSpcReduction="10000"/>
          </a:bodyPr>
          <a:lstStyle/>
          <a:p>
            <a:pPr algn="just"/>
            <a:r>
              <a:rPr lang="en-GB" sz="2800" b="1" dirty="0"/>
              <a:t>BOXING</a:t>
            </a:r>
          </a:p>
          <a:p>
            <a:pPr algn="just"/>
            <a:r>
              <a:rPr lang="en-GB" sz="2800" b="1" dirty="0"/>
              <a:t>Boxing</a:t>
            </a:r>
            <a:r>
              <a:rPr lang="en-GB" sz="2800" dirty="0"/>
              <a:t> is the process of </a:t>
            </a:r>
            <a:r>
              <a:rPr lang="en-GB" sz="2800" b="1" dirty="0"/>
              <a:t>converting a value type</a:t>
            </a:r>
            <a:r>
              <a:rPr lang="en-GB" sz="2800" dirty="0"/>
              <a:t> (like </a:t>
            </a:r>
            <a:r>
              <a:rPr lang="en-GB" dirty="0"/>
              <a:t>int</a:t>
            </a:r>
            <a:r>
              <a:rPr lang="en-GB" sz="2800" dirty="0"/>
              <a:t>, </a:t>
            </a:r>
            <a:r>
              <a:rPr lang="en-GB" dirty="0"/>
              <a:t>float</a:t>
            </a:r>
            <a:r>
              <a:rPr lang="en-GB" sz="2800" dirty="0"/>
              <a:t>, </a:t>
            </a:r>
            <a:r>
              <a:rPr lang="en-GB" dirty="0"/>
              <a:t>bool</a:t>
            </a:r>
            <a:r>
              <a:rPr lang="en-GB" sz="2800" dirty="0"/>
              <a:t>) </a:t>
            </a:r>
            <a:r>
              <a:rPr lang="en-GB" sz="2800" b="1" dirty="0"/>
              <a:t>into a reference type</a:t>
            </a:r>
            <a:r>
              <a:rPr lang="en-GB" sz="2800" dirty="0"/>
              <a:t> (specifically an </a:t>
            </a:r>
            <a:r>
              <a:rPr lang="en-GB" dirty="0"/>
              <a:t>object</a:t>
            </a:r>
            <a:r>
              <a:rPr lang="en-GB" sz="2800" dirty="0"/>
              <a:t>).</a:t>
            </a:r>
          </a:p>
        </p:txBody>
      </p:sp>
      <p:sp>
        <p:nvSpPr>
          <p:cNvPr id="3" name="TextBox 2">
            <a:extLst>
              <a:ext uri="{FF2B5EF4-FFF2-40B4-BE49-F238E27FC236}">
                <a16:creationId xmlns:a16="http://schemas.microsoft.com/office/drawing/2014/main" id="{FE5E3F85-6B61-97FF-5319-DE9FE741BBF9}"/>
              </a:ext>
            </a:extLst>
          </p:cNvPr>
          <p:cNvSpPr txBox="1"/>
          <p:nvPr/>
        </p:nvSpPr>
        <p:spPr>
          <a:xfrm>
            <a:off x="5945156" y="6345449"/>
            <a:ext cx="455643" cy="369332"/>
          </a:xfrm>
          <a:prstGeom prst="rect">
            <a:avLst/>
          </a:prstGeom>
          <a:noFill/>
        </p:spPr>
        <p:txBody>
          <a:bodyPr wrap="square" rtlCol="0">
            <a:spAutoFit/>
          </a:bodyPr>
          <a:lstStyle/>
          <a:p>
            <a:r>
              <a:rPr lang="en-US" dirty="0"/>
              <a:t>74</a:t>
            </a:r>
          </a:p>
        </p:txBody>
      </p:sp>
      <p:sp>
        <p:nvSpPr>
          <p:cNvPr id="4" name="Subtitle 2">
            <a:extLst>
              <a:ext uri="{FF2B5EF4-FFF2-40B4-BE49-F238E27FC236}">
                <a16:creationId xmlns:a16="http://schemas.microsoft.com/office/drawing/2014/main" id="{C6B2D33B-B273-ED99-D38B-211B1D1124D7}"/>
              </a:ext>
            </a:extLst>
          </p:cNvPr>
          <p:cNvSpPr txBox="1">
            <a:spLocks/>
          </p:cNvSpPr>
          <p:nvPr/>
        </p:nvSpPr>
        <p:spPr>
          <a:xfrm>
            <a:off x="659570" y="4094213"/>
            <a:ext cx="5436430" cy="154984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UNBOXING</a:t>
            </a:r>
          </a:p>
          <a:p>
            <a:pPr algn="l"/>
            <a:r>
              <a:rPr lang="en-GB" sz="2800" b="1" dirty="0"/>
              <a:t>Unboxing</a:t>
            </a:r>
            <a:r>
              <a:rPr lang="en-GB" sz="2800" dirty="0"/>
              <a:t> is the </a:t>
            </a:r>
            <a:r>
              <a:rPr lang="en-GB" sz="2800" b="1" dirty="0"/>
              <a:t>reverse process</a:t>
            </a:r>
            <a:r>
              <a:rPr lang="en-GB" sz="2800" dirty="0"/>
              <a:t> — converting a </a:t>
            </a:r>
            <a:r>
              <a:rPr lang="en-GB" sz="2800" b="1" dirty="0"/>
              <a:t>boxed object back to a value type</a:t>
            </a:r>
            <a:r>
              <a:rPr lang="en-GB" sz="2800" dirty="0"/>
              <a:t>.</a:t>
            </a:r>
          </a:p>
        </p:txBody>
      </p:sp>
      <p:pic>
        <p:nvPicPr>
          <p:cNvPr id="1028" name="Picture 4" descr="Boxing and Unboxing in C# with Examples - Dot Net Tutorials">
            <a:extLst>
              <a:ext uri="{FF2B5EF4-FFF2-40B4-BE49-F238E27FC236}">
                <a16:creationId xmlns:a16="http://schemas.microsoft.com/office/drawing/2014/main" id="{8B8C28DB-FE07-B8A3-4523-2D61B2F0C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977" y="1994756"/>
            <a:ext cx="5856277" cy="329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9137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820C-B867-9939-4F91-74198C411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2EDD0-37D5-888B-C8A1-5917B51D3E0B}"/>
              </a:ext>
            </a:extLst>
          </p:cNvPr>
          <p:cNvSpPr>
            <a:spLocks noGrp="1"/>
          </p:cNvSpPr>
          <p:nvPr>
            <p:ph type="ctrTitle"/>
          </p:nvPr>
        </p:nvSpPr>
        <p:spPr>
          <a:xfrm>
            <a:off x="1039318" y="327885"/>
            <a:ext cx="10113364" cy="1036221"/>
          </a:xfrm>
        </p:spPr>
        <p:txBody>
          <a:bodyPr>
            <a:normAutofit/>
          </a:bodyPr>
          <a:lstStyle/>
          <a:p>
            <a:r>
              <a:rPr lang="en-IN" b="1" dirty="0"/>
              <a:t>Collections &amp; Generics</a:t>
            </a:r>
            <a:endParaRPr lang="en-US" b="1" dirty="0"/>
          </a:p>
        </p:txBody>
      </p:sp>
      <p:sp>
        <p:nvSpPr>
          <p:cNvPr id="7" name="Subtitle 2">
            <a:extLst>
              <a:ext uri="{FF2B5EF4-FFF2-40B4-BE49-F238E27FC236}">
                <a16:creationId xmlns:a16="http://schemas.microsoft.com/office/drawing/2014/main" id="{70643F24-15D4-99C8-B495-3E00A1141626}"/>
              </a:ext>
            </a:extLst>
          </p:cNvPr>
          <p:cNvSpPr>
            <a:spLocks noGrp="1"/>
          </p:cNvSpPr>
          <p:nvPr>
            <p:ph type="subTitle" idx="1"/>
          </p:nvPr>
        </p:nvSpPr>
        <p:spPr>
          <a:xfrm>
            <a:off x="659569" y="1678898"/>
            <a:ext cx="11133037" cy="3098054"/>
          </a:xfrm>
        </p:spPr>
        <p:txBody>
          <a:bodyPr>
            <a:normAutofit fontScale="92500" lnSpcReduction="10000"/>
          </a:bodyPr>
          <a:lstStyle/>
          <a:p>
            <a:pPr algn="l"/>
            <a:r>
              <a:rPr lang="en-US" sz="2800" b="1" dirty="0"/>
              <a:t>Non-Generic</a:t>
            </a:r>
          </a:p>
          <a:p>
            <a:pPr algn="l"/>
            <a:r>
              <a:rPr lang="en-GB" sz="2800" dirty="0"/>
              <a:t>A non-generic class, method, or collection works with a specific data type. It does not provide type safety at compile-time, and you may need explicit typecasting when retrieving data.</a:t>
            </a:r>
          </a:p>
          <a:p>
            <a:pPr algn="l"/>
            <a:r>
              <a:rPr lang="en-GB" sz="2800" b="1" dirty="0"/>
              <a:t>Generic:</a:t>
            </a:r>
          </a:p>
          <a:p>
            <a:pPr algn="l"/>
            <a:r>
              <a:rPr lang="en-GB" sz="2800" dirty="0"/>
              <a:t>A generic class, method, or collection allows you to write type-safe, reusable code that works with any data type. The type is specified at compile-time, eliminating the need for typecasting.</a:t>
            </a:r>
          </a:p>
          <a:p>
            <a:pPr algn="l"/>
            <a:endParaRPr lang="en-GB" sz="2800" b="1" dirty="0"/>
          </a:p>
        </p:txBody>
      </p:sp>
      <p:pic>
        <p:nvPicPr>
          <p:cNvPr id="1028" name="Picture 4" descr="C# Interview Questions: Advantages and disadvantages of using generics in C#">
            <a:extLst>
              <a:ext uri="{FF2B5EF4-FFF2-40B4-BE49-F238E27FC236}">
                <a16:creationId xmlns:a16="http://schemas.microsoft.com/office/drawing/2014/main" id="{07683AB0-3399-A528-E9AB-58D148B646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6" t="-7494" r="1506" b="38134"/>
          <a:stretch>
            <a:fillRect/>
          </a:stretch>
        </p:blipFill>
        <p:spPr bwMode="auto">
          <a:xfrm>
            <a:off x="2527464" y="4733676"/>
            <a:ext cx="7291026" cy="16117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4571DC-B516-EB89-C57F-7C1EC41C863F}"/>
              </a:ext>
            </a:extLst>
          </p:cNvPr>
          <p:cNvSpPr txBox="1"/>
          <p:nvPr/>
        </p:nvSpPr>
        <p:spPr>
          <a:xfrm>
            <a:off x="5945156" y="6345449"/>
            <a:ext cx="455643" cy="369332"/>
          </a:xfrm>
          <a:prstGeom prst="rect">
            <a:avLst/>
          </a:prstGeom>
          <a:noFill/>
        </p:spPr>
        <p:txBody>
          <a:bodyPr wrap="square" rtlCol="0">
            <a:spAutoFit/>
          </a:bodyPr>
          <a:lstStyle/>
          <a:p>
            <a:r>
              <a:rPr lang="en-US" dirty="0"/>
              <a:t>75</a:t>
            </a:r>
          </a:p>
        </p:txBody>
      </p:sp>
    </p:spTree>
    <p:extLst>
      <p:ext uri="{BB962C8B-B14F-4D97-AF65-F5344CB8AC3E}">
        <p14:creationId xmlns:p14="http://schemas.microsoft.com/office/powerpoint/2010/main" val="7474924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7C550-D1C4-0C15-B49B-C982E51F0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81000B-A599-6FCF-49D8-9A6C80056920}"/>
              </a:ext>
            </a:extLst>
          </p:cNvPr>
          <p:cNvSpPr>
            <a:spLocks noGrp="1"/>
          </p:cNvSpPr>
          <p:nvPr>
            <p:ph type="ctrTitle"/>
          </p:nvPr>
        </p:nvSpPr>
        <p:spPr>
          <a:xfrm>
            <a:off x="1039318" y="327885"/>
            <a:ext cx="10113364" cy="1036221"/>
          </a:xfrm>
        </p:spPr>
        <p:txBody>
          <a:bodyPr>
            <a:normAutofit/>
          </a:bodyPr>
          <a:lstStyle/>
          <a:p>
            <a:r>
              <a:rPr lang="en-IN" b="1" dirty="0"/>
              <a:t>Non-Generics</a:t>
            </a:r>
            <a:endParaRPr lang="en-US" b="1" dirty="0"/>
          </a:p>
        </p:txBody>
      </p:sp>
      <p:sp>
        <p:nvSpPr>
          <p:cNvPr id="7" name="Subtitle 2">
            <a:extLst>
              <a:ext uri="{FF2B5EF4-FFF2-40B4-BE49-F238E27FC236}">
                <a16:creationId xmlns:a16="http://schemas.microsoft.com/office/drawing/2014/main" id="{EB491D5A-C3E6-86BA-140B-F7439E1D8324}"/>
              </a:ext>
            </a:extLst>
          </p:cNvPr>
          <p:cNvSpPr>
            <a:spLocks noGrp="1"/>
          </p:cNvSpPr>
          <p:nvPr>
            <p:ph type="subTitle" idx="1"/>
          </p:nvPr>
        </p:nvSpPr>
        <p:spPr>
          <a:xfrm>
            <a:off x="659569" y="1678898"/>
            <a:ext cx="11176831" cy="1773232"/>
          </a:xfrm>
        </p:spPr>
        <p:txBody>
          <a:bodyPr>
            <a:normAutofit/>
          </a:bodyPr>
          <a:lstStyle/>
          <a:p>
            <a:pPr algn="l"/>
            <a:r>
              <a:rPr lang="en-US" sz="2800" b="1" dirty="0"/>
              <a:t>Non-Generic</a:t>
            </a:r>
          </a:p>
          <a:p>
            <a:pPr marL="457200" indent="-457200" algn="l">
              <a:buFont typeface="+mj-lt"/>
              <a:buAutoNum type="arabicPeriod"/>
            </a:pPr>
            <a:r>
              <a:rPr lang="en-GB" dirty="0"/>
              <a:t>A non-generic collection is a collection that can store objects of any type (different data types together), because it stores them as object</a:t>
            </a:r>
          </a:p>
          <a:p>
            <a:pPr marL="457200" indent="-457200" algn="l">
              <a:buFont typeface="+mj-lt"/>
              <a:buAutoNum type="arabicPeriod"/>
            </a:pPr>
            <a:r>
              <a:rPr lang="en-GB" dirty="0"/>
              <a:t>This require boxing and unboxing</a:t>
            </a:r>
          </a:p>
        </p:txBody>
      </p:sp>
      <p:sp>
        <p:nvSpPr>
          <p:cNvPr id="3" name="TextBox 2">
            <a:extLst>
              <a:ext uri="{FF2B5EF4-FFF2-40B4-BE49-F238E27FC236}">
                <a16:creationId xmlns:a16="http://schemas.microsoft.com/office/drawing/2014/main" id="{77A3438A-C907-DF8C-681E-460A7DD1A545}"/>
              </a:ext>
            </a:extLst>
          </p:cNvPr>
          <p:cNvSpPr txBox="1"/>
          <p:nvPr/>
        </p:nvSpPr>
        <p:spPr>
          <a:xfrm>
            <a:off x="5945156" y="6345449"/>
            <a:ext cx="455643" cy="369332"/>
          </a:xfrm>
          <a:prstGeom prst="rect">
            <a:avLst/>
          </a:prstGeom>
          <a:noFill/>
        </p:spPr>
        <p:txBody>
          <a:bodyPr wrap="square" rtlCol="0">
            <a:spAutoFit/>
          </a:bodyPr>
          <a:lstStyle/>
          <a:p>
            <a:r>
              <a:rPr lang="en-US" dirty="0"/>
              <a:t>76</a:t>
            </a:r>
          </a:p>
        </p:txBody>
      </p:sp>
      <p:sp>
        <p:nvSpPr>
          <p:cNvPr id="8" name="Subtitle 2">
            <a:extLst>
              <a:ext uri="{FF2B5EF4-FFF2-40B4-BE49-F238E27FC236}">
                <a16:creationId xmlns:a16="http://schemas.microsoft.com/office/drawing/2014/main" id="{1392177C-0308-6295-358D-55C25A86B97A}"/>
              </a:ext>
            </a:extLst>
          </p:cNvPr>
          <p:cNvSpPr txBox="1">
            <a:spLocks/>
          </p:cNvSpPr>
          <p:nvPr/>
        </p:nvSpPr>
        <p:spPr>
          <a:xfrm>
            <a:off x="736546" y="3591057"/>
            <a:ext cx="11099854" cy="15880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GB" b="1" dirty="0"/>
              <a:t>Example:  </a:t>
            </a:r>
            <a:r>
              <a:rPr lang="en-GB" dirty="0"/>
              <a:t>Imagine you are creating a simple logging system for a small app that stores different types of information (integers, strings, </a:t>
            </a:r>
            <a:r>
              <a:rPr lang="en-GB" dirty="0" err="1"/>
              <a:t>boolean</a:t>
            </a:r>
            <a:r>
              <a:rPr lang="en-GB" dirty="0"/>
              <a:t>) in a single list or dictionary.</a:t>
            </a:r>
          </a:p>
        </p:txBody>
      </p:sp>
      <p:pic>
        <p:nvPicPr>
          <p:cNvPr id="11" name="Picture 10">
            <a:extLst>
              <a:ext uri="{FF2B5EF4-FFF2-40B4-BE49-F238E27FC236}">
                <a16:creationId xmlns:a16="http://schemas.microsoft.com/office/drawing/2014/main" id="{CD0562F6-445D-C08B-2ADE-08B4C861B8A7}"/>
              </a:ext>
            </a:extLst>
          </p:cNvPr>
          <p:cNvPicPr>
            <a:picLocks noChangeAspect="1"/>
          </p:cNvPicPr>
          <p:nvPr/>
        </p:nvPicPr>
        <p:blipFill>
          <a:blip r:embed="rId2"/>
          <a:srcRect l="31164" t="49495" r="11940" b="33216"/>
          <a:stretch>
            <a:fillRect/>
          </a:stretch>
        </p:blipFill>
        <p:spPr>
          <a:xfrm>
            <a:off x="923648" y="4460179"/>
            <a:ext cx="10043016" cy="1715699"/>
          </a:xfrm>
          <a:prstGeom prst="rect">
            <a:avLst/>
          </a:prstGeom>
        </p:spPr>
      </p:pic>
    </p:spTree>
    <p:extLst>
      <p:ext uri="{BB962C8B-B14F-4D97-AF65-F5344CB8AC3E}">
        <p14:creationId xmlns:p14="http://schemas.microsoft.com/office/powerpoint/2010/main" val="2280058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4379B-10E0-7FC1-9A3B-36B06C0EB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9922B-1E8D-6644-1790-3F6778BC5F8C}"/>
              </a:ext>
            </a:extLst>
          </p:cNvPr>
          <p:cNvSpPr>
            <a:spLocks noGrp="1"/>
          </p:cNvSpPr>
          <p:nvPr>
            <p:ph type="ctrTitle"/>
          </p:nvPr>
        </p:nvSpPr>
        <p:spPr>
          <a:xfrm>
            <a:off x="1039318" y="327885"/>
            <a:ext cx="10113364" cy="1036221"/>
          </a:xfrm>
        </p:spPr>
        <p:txBody>
          <a:bodyPr>
            <a:normAutofit/>
          </a:bodyPr>
          <a:lstStyle/>
          <a:p>
            <a:r>
              <a:rPr lang="en-IN" sz="4000" b="1" dirty="0"/>
              <a:t>Non-Generics-</a:t>
            </a:r>
            <a:r>
              <a:rPr lang="en-US" altLang="en-US" sz="4000" b="1" dirty="0" err="1">
                <a:latin typeface="Arial" panose="020B0604020202020204" pitchFamily="34" charset="0"/>
              </a:rPr>
              <a:t>ArrayList</a:t>
            </a:r>
            <a:r>
              <a:rPr lang="en-US" altLang="en-US" sz="4000" dirty="0">
                <a:latin typeface="Arial" panose="020B0604020202020204" pitchFamily="34" charset="0"/>
              </a:rPr>
              <a:t> </a:t>
            </a:r>
            <a:endParaRPr lang="en-US" sz="4000" b="1" dirty="0"/>
          </a:p>
        </p:txBody>
      </p:sp>
      <p:sp>
        <p:nvSpPr>
          <p:cNvPr id="3" name="TextBox 2">
            <a:extLst>
              <a:ext uri="{FF2B5EF4-FFF2-40B4-BE49-F238E27FC236}">
                <a16:creationId xmlns:a16="http://schemas.microsoft.com/office/drawing/2014/main" id="{429D1D4D-2D4D-8EF9-0F57-B7C3FDE2462A}"/>
              </a:ext>
            </a:extLst>
          </p:cNvPr>
          <p:cNvSpPr txBox="1"/>
          <p:nvPr/>
        </p:nvSpPr>
        <p:spPr>
          <a:xfrm>
            <a:off x="5945156" y="6345449"/>
            <a:ext cx="455643" cy="369332"/>
          </a:xfrm>
          <a:prstGeom prst="rect">
            <a:avLst/>
          </a:prstGeom>
          <a:noFill/>
        </p:spPr>
        <p:txBody>
          <a:bodyPr wrap="square" rtlCol="0">
            <a:spAutoFit/>
          </a:bodyPr>
          <a:lstStyle/>
          <a:p>
            <a:r>
              <a:rPr lang="en-US" dirty="0"/>
              <a:t>77</a:t>
            </a:r>
          </a:p>
        </p:txBody>
      </p:sp>
      <p:pic>
        <p:nvPicPr>
          <p:cNvPr id="4" name="Picture 4" descr="Custom ArrayList in Java - GeeksforGeeks">
            <a:extLst>
              <a:ext uri="{FF2B5EF4-FFF2-40B4-BE49-F238E27FC236}">
                <a16:creationId xmlns:a16="http://schemas.microsoft.com/office/drawing/2014/main" id="{C997CFE1-0273-BE0A-870A-AAAC79663A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009"/>
          <a:stretch>
            <a:fillRect/>
          </a:stretch>
        </p:blipFill>
        <p:spPr bwMode="auto">
          <a:xfrm>
            <a:off x="859615" y="3982602"/>
            <a:ext cx="5896652" cy="2362847"/>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0C4A0475-7A22-6C4B-9176-74CD6682F174}"/>
              </a:ext>
            </a:extLst>
          </p:cNvPr>
          <p:cNvSpPr txBox="1">
            <a:spLocks/>
          </p:cNvSpPr>
          <p:nvPr/>
        </p:nvSpPr>
        <p:spPr>
          <a:xfrm>
            <a:off x="859615" y="1340458"/>
            <a:ext cx="6082468" cy="2664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dirty="0">
                <a:latin typeface="Arial" panose="020B0604020202020204" pitchFamily="34" charset="0"/>
              </a:rPr>
              <a:t>It is a non-generic, resizable array.</a:t>
            </a:r>
          </a:p>
          <a:p>
            <a:pPr marL="457200" lvl="0" indent="-457200" algn="l" eaLnBrk="0" fontAlgn="base" hangingPunct="0">
              <a:lnSpc>
                <a:spcPct val="100000"/>
              </a:lnSpc>
              <a:spcBef>
                <a:spcPct val="0"/>
              </a:spcBef>
              <a:spcAft>
                <a:spcPct val="0"/>
              </a:spcAft>
              <a:buFont typeface="+mj-lt"/>
              <a:buAutoNum type="arabicPeriod"/>
            </a:pPr>
            <a:r>
              <a:rPr lang="en-US" altLang="en-US" dirty="0">
                <a:latin typeface="Arial" panose="020B0604020202020204" pitchFamily="34" charset="0"/>
              </a:rPr>
              <a:t>Unlike a normal array, it can grow or shrink dynamically when you add or remove elements.</a:t>
            </a:r>
          </a:p>
          <a:p>
            <a:pPr marL="457200" lvl="0" indent="-457200" algn="l" eaLnBrk="0" fontAlgn="base" hangingPunct="0">
              <a:lnSpc>
                <a:spcPct val="100000"/>
              </a:lnSpc>
              <a:spcBef>
                <a:spcPct val="0"/>
              </a:spcBef>
              <a:spcAft>
                <a:spcPct val="0"/>
              </a:spcAft>
              <a:buFont typeface="+mj-lt"/>
              <a:buAutoNum type="arabicPeriod"/>
            </a:pPr>
            <a:r>
              <a:rPr lang="en-US" altLang="en-US" dirty="0">
                <a:latin typeface="Arial" panose="020B0604020202020204" pitchFamily="34" charset="0"/>
              </a:rPr>
              <a:t>Stores all elements as </a:t>
            </a:r>
            <a:r>
              <a:rPr lang="en-US" altLang="en-US" sz="2600" dirty="0">
                <a:latin typeface="Arial Unicode MS"/>
              </a:rPr>
              <a:t>object</a:t>
            </a:r>
            <a:r>
              <a:rPr lang="en-US" altLang="en-US" sz="3500" dirty="0"/>
              <a:t>, </a:t>
            </a:r>
            <a:r>
              <a:rPr lang="en-US" altLang="en-US" sz="2800" dirty="0"/>
              <a:t>so it can hold </a:t>
            </a:r>
            <a:r>
              <a:rPr lang="en-US" altLang="en-US" dirty="0">
                <a:latin typeface="Arial" panose="020B0604020202020204" pitchFamily="34" charset="0"/>
              </a:rPr>
              <a:t>different data types together</a:t>
            </a:r>
            <a:endParaRPr lang="en-GB" dirty="0"/>
          </a:p>
        </p:txBody>
      </p:sp>
      <p:pic>
        <p:nvPicPr>
          <p:cNvPr id="11" name="Picture 10">
            <a:extLst>
              <a:ext uri="{FF2B5EF4-FFF2-40B4-BE49-F238E27FC236}">
                <a16:creationId xmlns:a16="http://schemas.microsoft.com/office/drawing/2014/main" id="{990BC5EC-10D5-66CA-DB62-792914764E85}"/>
              </a:ext>
            </a:extLst>
          </p:cNvPr>
          <p:cNvPicPr>
            <a:picLocks noChangeAspect="1"/>
          </p:cNvPicPr>
          <p:nvPr/>
        </p:nvPicPr>
        <p:blipFill>
          <a:blip r:embed="rId3"/>
          <a:srcRect l="24957" t="17916" r="50000" b="45977"/>
          <a:stretch>
            <a:fillRect/>
          </a:stretch>
        </p:blipFill>
        <p:spPr>
          <a:xfrm>
            <a:off x="7131269" y="1921392"/>
            <a:ext cx="4724400" cy="4122419"/>
          </a:xfrm>
          <a:prstGeom prst="rect">
            <a:avLst/>
          </a:prstGeom>
        </p:spPr>
      </p:pic>
    </p:spTree>
    <p:extLst>
      <p:ext uri="{BB962C8B-B14F-4D97-AF65-F5344CB8AC3E}">
        <p14:creationId xmlns:p14="http://schemas.microsoft.com/office/powerpoint/2010/main" val="4282372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1B173-4FC1-A767-EDBA-01ADABB04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A912C-06CB-54E1-D2E0-26244C554AEE}"/>
              </a:ext>
            </a:extLst>
          </p:cNvPr>
          <p:cNvSpPr>
            <a:spLocks noGrp="1"/>
          </p:cNvSpPr>
          <p:nvPr>
            <p:ph type="ctrTitle"/>
          </p:nvPr>
        </p:nvSpPr>
        <p:spPr>
          <a:xfrm>
            <a:off x="1039318" y="327885"/>
            <a:ext cx="10113364" cy="1036221"/>
          </a:xfrm>
        </p:spPr>
        <p:txBody>
          <a:bodyPr>
            <a:normAutofit/>
          </a:bodyPr>
          <a:lstStyle/>
          <a:p>
            <a:r>
              <a:rPr lang="en-IN" b="1" dirty="0"/>
              <a:t>Non-Generics</a:t>
            </a:r>
            <a:endParaRPr lang="en-US" b="1" dirty="0"/>
          </a:p>
        </p:txBody>
      </p:sp>
      <p:sp>
        <p:nvSpPr>
          <p:cNvPr id="3" name="TextBox 2">
            <a:extLst>
              <a:ext uri="{FF2B5EF4-FFF2-40B4-BE49-F238E27FC236}">
                <a16:creationId xmlns:a16="http://schemas.microsoft.com/office/drawing/2014/main" id="{4928A07A-8B89-C22D-7547-A6108C38CE35}"/>
              </a:ext>
            </a:extLst>
          </p:cNvPr>
          <p:cNvSpPr txBox="1"/>
          <p:nvPr/>
        </p:nvSpPr>
        <p:spPr>
          <a:xfrm>
            <a:off x="5945156" y="6345449"/>
            <a:ext cx="455643" cy="369332"/>
          </a:xfrm>
          <a:prstGeom prst="rect">
            <a:avLst/>
          </a:prstGeom>
          <a:noFill/>
        </p:spPr>
        <p:txBody>
          <a:bodyPr wrap="square" rtlCol="0">
            <a:spAutoFit/>
          </a:bodyPr>
          <a:lstStyle/>
          <a:p>
            <a:r>
              <a:rPr lang="en-US" dirty="0"/>
              <a:t>78</a:t>
            </a:r>
          </a:p>
        </p:txBody>
      </p:sp>
      <p:sp>
        <p:nvSpPr>
          <p:cNvPr id="5" name="Subtitle 2">
            <a:extLst>
              <a:ext uri="{FF2B5EF4-FFF2-40B4-BE49-F238E27FC236}">
                <a16:creationId xmlns:a16="http://schemas.microsoft.com/office/drawing/2014/main" id="{A3871F17-1FA0-40BF-E3BE-DBC17F164155}"/>
              </a:ext>
            </a:extLst>
          </p:cNvPr>
          <p:cNvSpPr txBox="1">
            <a:spLocks/>
          </p:cNvSpPr>
          <p:nvPr/>
        </p:nvSpPr>
        <p:spPr>
          <a:xfrm>
            <a:off x="888124" y="1153791"/>
            <a:ext cx="10657490" cy="169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b="1" dirty="0" err="1">
                <a:latin typeface="Arial" panose="020B0604020202020204" pitchFamily="34" charset="0"/>
              </a:rPr>
              <a:t>HashTable</a:t>
            </a:r>
            <a:endParaRPr lang="en-US" altLang="en-US" dirty="0">
              <a:latin typeface="Arial" panose="020B0604020202020204" pitchFamily="34" charset="0"/>
            </a:endParaRPr>
          </a:p>
          <a:p>
            <a:pPr marL="342900" lvl="0" indent="-342900" algn="l" eaLnBrk="0" fontAlgn="base" hangingPunct="0">
              <a:lnSpc>
                <a:spcPct val="100000"/>
              </a:lnSpc>
              <a:spcBef>
                <a:spcPct val="0"/>
              </a:spcBef>
              <a:spcAft>
                <a:spcPct val="0"/>
              </a:spcAft>
              <a:buFont typeface="Arial" panose="020B0604020202020204" pitchFamily="34" charset="0"/>
              <a:buChar char="•"/>
            </a:pPr>
            <a:r>
              <a:rPr lang="en-GB" altLang="en-US" dirty="0">
                <a:latin typeface="Arial" panose="020B0604020202020204" pitchFamily="34" charset="0"/>
              </a:rPr>
              <a:t>A </a:t>
            </a:r>
            <a:r>
              <a:rPr lang="en-GB" altLang="en-US" dirty="0" err="1">
                <a:latin typeface="Arial" panose="020B0604020202020204" pitchFamily="34" charset="0"/>
              </a:rPr>
              <a:t>Hashtable</a:t>
            </a:r>
            <a:r>
              <a:rPr lang="en-GB" altLang="en-US" dirty="0">
                <a:latin typeface="Arial" panose="020B0604020202020204" pitchFamily="34" charset="0"/>
              </a:rPr>
              <a:t> is a non-generic collection that stores data in key-value pairs.</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GB" altLang="en-US" dirty="0">
                <a:latin typeface="Arial" panose="020B0604020202020204" pitchFamily="34" charset="0"/>
              </a:rPr>
              <a:t>Keys must be unique, but values can repeat.</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GB" altLang="en-US" dirty="0">
                <a:latin typeface="Arial" panose="020B0604020202020204" pitchFamily="34" charset="0"/>
              </a:rPr>
              <a:t>it uses a hashing technique to quickly locate values based on their keys.</a:t>
            </a:r>
          </a:p>
          <a:p>
            <a:pPr marL="342900" lvl="0" indent="-342900" algn="l" eaLnBrk="0" fontAlgn="base" hangingPunct="0">
              <a:lnSpc>
                <a:spcPct val="100000"/>
              </a:lnSpc>
              <a:spcBef>
                <a:spcPct val="0"/>
              </a:spcBef>
              <a:spcAft>
                <a:spcPct val="0"/>
              </a:spcAft>
              <a:buFont typeface="Arial" panose="020B0604020202020204" pitchFamily="34" charset="0"/>
              <a:buChar char="•"/>
            </a:pPr>
            <a:endParaRPr lang="en-GB" altLang="en-US" dirty="0">
              <a:latin typeface="Arial" panose="020B0604020202020204" pitchFamily="34" charset="0"/>
            </a:endParaRPr>
          </a:p>
          <a:p>
            <a:pPr marL="342900" lvl="0" indent="-342900" algn="l" eaLnBrk="0" fontAlgn="base" hangingPunct="0">
              <a:lnSpc>
                <a:spcPct val="100000"/>
              </a:lnSpc>
              <a:spcBef>
                <a:spcPct val="0"/>
              </a:spcBef>
              <a:spcAft>
                <a:spcPct val="0"/>
              </a:spcAft>
              <a:buFont typeface="Arial" panose="020B0604020202020204" pitchFamily="34" charset="0"/>
              <a:buChar char="•"/>
            </a:pPr>
            <a:endParaRPr lang="en-US" altLang="en-US" dirty="0">
              <a:latin typeface="Arial" panose="020B0604020202020204" pitchFamily="34" charset="0"/>
            </a:endParaRPr>
          </a:p>
        </p:txBody>
      </p:sp>
      <p:sp>
        <p:nvSpPr>
          <p:cNvPr id="6" name="Subtitle 2">
            <a:extLst>
              <a:ext uri="{FF2B5EF4-FFF2-40B4-BE49-F238E27FC236}">
                <a16:creationId xmlns:a16="http://schemas.microsoft.com/office/drawing/2014/main" id="{E7AC0EF4-82E4-DC26-8BE6-6FC49DCA8E23}"/>
              </a:ext>
            </a:extLst>
          </p:cNvPr>
          <p:cNvSpPr txBox="1">
            <a:spLocks/>
          </p:cNvSpPr>
          <p:nvPr/>
        </p:nvSpPr>
        <p:spPr>
          <a:xfrm>
            <a:off x="702110" y="3186181"/>
            <a:ext cx="5092156" cy="29692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A </a:t>
            </a:r>
            <a:r>
              <a:rPr lang="en-GB" b="1" dirty="0"/>
              <a:t>hash function</a:t>
            </a:r>
            <a:r>
              <a:rPr lang="en-GB" dirty="0"/>
              <a:t> is a function that </a:t>
            </a:r>
            <a:r>
              <a:rPr lang="en-GB" b="1" dirty="0"/>
              <a:t>converts input data of any size into a fixed-size value</a:t>
            </a:r>
            <a:r>
              <a:rPr lang="en-GB" dirty="0"/>
              <a:t>, usually an integer.</a:t>
            </a:r>
          </a:p>
          <a:p>
            <a:pPr marL="342900" indent="-342900" algn="l">
              <a:buFont typeface="Arial" panose="020B0604020202020204" pitchFamily="34" charset="0"/>
              <a:buChar char="•"/>
            </a:pPr>
            <a:r>
              <a:rPr lang="en-GB" dirty="0"/>
              <a:t>The output is called a </a:t>
            </a:r>
            <a:r>
              <a:rPr lang="en-GB" b="1" dirty="0"/>
              <a:t>hash code</a:t>
            </a:r>
            <a:r>
              <a:rPr lang="en-GB" dirty="0"/>
              <a:t>.</a:t>
            </a:r>
          </a:p>
          <a:p>
            <a:pPr marL="342900" indent="-342900" algn="l">
              <a:buFont typeface="Arial" panose="020B0604020202020204" pitchFamily="34" charset="0"/>
              <a:buChar char="•"/>
            </a:pPr>
            <a:r>
              <a:rPr lang="en-GB" dirty="0"/>
              <a:t>Hash functions are used to </a:t>
            </a:r>
            <a:r>
              <a:rPr lang="en-GB" b="1" dirty="0"/>
              <a:t>quickly look up data</a:t>
            </a:r>
            <a:r>
              <a:rPr lang="en-GB" dirty="0"/>
              <a:t>, like in </a:t>
            </a:r>
            <a:r>
              <a:rPr lang="en-GB" b="1" dirty="0"/>
              <a:t>hash tables</a:t>
            </a:r>
            <a:r>
              <a:rPr lang="en-GB" dirty="0"/>
              <a:t>.</a:t>
            </a:r>
          </a:p>
          <a:p>
            <a:pPr marL="342900" lvl="0" indent="-342900" algn="l" eaLnBrk="0" fontAlgn="base" hangingPunct="0">
              <a:lnSpc>
                <a:spcPct val="100000"/>
              </a:lnSpc>
              <a:spcBef>
                <a:spcPct val="0"/>
              </a:spcBef>
              <a:spcAft>
                <a:spcPct val="0"/>
              </a:spcAft>
              <a:buFont typeface="Arial" panose="020B0604020202020204" pitchFamily="34" charset="0"/>
              <a:buChar char="•"/>
            </a:pPr>
            <a:endParaRPr lang="en-US" altLang="en-US" dirty="0">
              <a:latin typeface="Arial" panose="020B0604020202020204" pitchFamily="34" charset="0"/>
            </a:endParaRPr>
          </a:p>
        </p:txBody>
      </p:sp>
      <p:pic>
        <p:nvPicPr>
          <p:cNvPr id="8" name="Picture 7">
            <a:extLst>
              <a:ext uri="{FF2B5EF4-FFF2-40B4-BE49-F238E27FC236}">
                <a16:creationId xmlns:a16="http://schemas.microsoft.com/office/drawing/2014/main" id="{35D0CD8F-1531-31A4-E003-19C616043D65}"/>
              </a:ext>
            </a:extLst>
          </p:cNvPr>
          <p:cNvPicPr>
            <a:picLocks noChangeAspect="1"/>
          </p:cNvPicPr>
          <p:nvPr/>
        </p:nvPicPr>
        <p:blipFill>
          <a:blip r:embed="rId2">
            <a:extLst>
              <a:ext uri="{28A0092B-C50C-407E-A947-70E740481C1C}">
                <a14:useLocalDpi xmlns:a14="http://schemas.microsoft.com/office/drawing/2010/main" val="0"/>
              </a:ext>
            </a:extLst>
          </a:blip>
          <a:srcRect l="25700" t="19966" r="38229" b="53669"/>
          <a:stretch>
            <a:fillRect/>
          </a:stretch>
        </p:blipFill>
        <p:spPr>
          <a:xfrm>
            <a:off x="5658069" y="3186181"/>
            <a:ext cx="6127622" cy="2518028"/>
          </a:xfrm>
          <a:prstGeom prst="rect">
            <a:avLst/>
          </a:prstGeom>
        </p:spPr>
      </p:pic>
    </p:spTree>
    <p:extLst>
      <p:ext uri="{BB962C8B-B14F-4D97-AF65-F5344CB8AC3E}">
        <p14:creationId xmlns:p14="http://schemas.microsoft.com/office/powerpoint/2010/main" val="3337766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396D-7EFD-CD1A-722E-F9EFFDE1A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A39F57-A9B7-6A00-4157-3444B826455F}"/>
              </a:ext>
            </a:extLst>
          </p:cNvPr>
          <p:cNvSpPr>
            <a:spLocks noGrp="1"/>
          </p:cNvSpPr>
          <p:nvPr>
            <p:ph type="ctrTitle"/>
          </p:nvPr>
        </p:nvSpPr>
        <p:spPr>
          <a:xfrm>
            <a:off x="1039318" y="327885"/>
            <a:ext cx="10113364" cy="1036221"/>
          </a:xfrm>
        </p:spPr>
        <p:txBody>
          <a:bodyPr/>
          <a:lstStyle/>
          <a:p>
            <a:r>
              <a:rPr lang="en-US" b="1" dirty="0"/>
              <a:t>OOP  Basic</a:t>
            </a:r>
          </a:p>
        </p:txBody>
      </p:sp>
      <p:sp>
        <p:nvSpPr>
          <p:cNvPr id="4" name="TextBox 3">
            <a:extLst>
              <a:ext uri="{FF2B5EF4-FFF2-40B4-BE49-F238E27FC236}">
                <a16:creationId xmlns:a16="http://schemas.microsoft.com/office/drawing/2014/main" id="{49F8B082-E414-D39E-0F59-D537D3B647CB}"/>
              </a:ext>
            </a:extLst>
          </p:cNvPr>
          <p:cNvSpPr txBox="1"/>
          <p:nvPr/>
        </p:nvSpPr>
        <p:spPr>
          <a:xfrm>
            <a:off x="5945157" y="6345449"/>
            <a:ext cx="301686" cy="369332"/>
          </a:xfrm>
          <a:prstGeom prst="rect">
            <a:avLst/>
          </a:prstGeom>
          <a:noFill/>
        </p:spPr>
        <p:txBody>
          <a:bodyPr wrap="square" rtlCol="0">
            <a:spAutoFit/>
          </a:bodyPr>
          <a:lstStyle/>
          <a:p>
            <a:r>
              <a:rPr lang="en-US" dirty="0"/>
              <a:t>7</a:t>
            </a:r>
          </a:p>
        </p:txBody>
      </p:sp>
      <p:sp>
        <p:nvSpPr>
          <p:cNvPr id="6" name="Subtitle 2">
            <a:extLst>
              <a:ext uri="{FF2B5EF4-FFF2-40B4-BE49-F238E27FC236}">
                <a16:creationId xmlns:a16="http://schemas.microsoft.com/office/drawing/2014/main" id="{DA695A3D-D1E4-9874-21CA-FEF7A8A0F6D1}"/>
              </a:ext>
            </a:extLst>
          </p:cNvPr>
          <p:cNvSpPr txBox="1">
            <a:spLocks/>
          </p:cNvSpPr>
          <p:nvPr/>
        </p:nvSpPr>
        <p:spPr>
          <a:xfrm>
            <a:off x="1516505" y="1801320"/>
            <a:ext cx="9788577" cy="18071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Method</a:t>
            </a:r>
          </a:p>
          <a:p>
            <a:pPr algn="l"/>
            <a:endParaRPr lang="en-US" sz="2800" dirty="0"/>
          </a:p>
          <a:p>
            <a:pPr algn="l"/>
            <a:endParaRPr lang="en-US" sz="2800" i="1" dirty="0"/>
          </a:p>
        </p:txBody>
      </p:sp>
      <p:graphicFrame>
        <p:nvGraphicFramePr>
          <p:cNvPr id="10" name="Table 9">
            <a:extLst>
              <a:ext uri="{FF2B5EF4-FFF2-40B4-BE49-F238E27FC236}">
                <a16:creationId xmlns:a16="http://schemas.microsoft.com/office/drawing/2014/main" id="{8E49B73B-4CDE-68C8-0FFD-9DE754211581}"/>
              </a:ext>
            </a:extLst>
          </p:cNvPr>
          <p:cNvGraphicFramePr>
            <a:graphicFrameLocks noGrp="1"/>
          </p:cNvGraphicFramePr>
          <p:nvPr>
            <p:extLst>
              <p:ext uri="{D42A27DB-BD31-4B8C-83A1-F6EECF244321}">
                <p14:modId xmlns:p14="http://schemas.microsoft.com/office/powerpoint/2010/main" val="1953386488"/>
              </p:ext>
            </p:extLst>
          </p:nvPr>
        </p:nvGraphicFramePr>
        <p:xfrm>
          <a:off x="1358462" y="2252678"/>
          <a:ext cx="10515600" cy="822960"/>
        </p:xfrm>
        <a:graphic>
          <a:graphicData uri="http://schemas.openxmlformats.org/drawingml/2006/table">
            <a:tbl>
              <a:tblPr/>
              <a:tblGrid>
                <a:gridCol w="10515600">
                  <a:extLst>
                    <a:ext uri="{9D8B030D-6E8A-4147-A177-3AD203B41FA5}">
                      <a16:colId xmlns:a16="http://schemas.microsoft.com/office/drawing/2014/main" val="3883810435"/>
                    </a:ext>
                  </a:extLst>
                </a:gridCol>
              </a:tblGrid>
              <a:tr h="0">
                <a:tc>
                  <a:txBody>
                    <a:bodyPr/>
                    <a:lstStyle/>
                    <a:p>
                      <a:pPr marL="0" indent="0">
                        <a:buFont typeface="+mj-lt"/>
                        <a:buNone/>
                      </a:pPr>
                      <a:r>
                        <a:rPr lang="en-GB" sz="2400" i="1" dirty="0"/>
                        <a:t>A </a:t>
                      </a:r>
                      <a:r>
                        <a:rPr lang="en-GB" sz="2400" b="1" i="1" dirty="0"/>
                        <a:t>method</a:t>
                      </a:r>
                      <a:r>
                        <a:rPr lang="en-GB" sz="2400" i="1" dirty="0"/>
                        <a:t> is a </a:t>
                      </a:r>
                      <a:r>
                        <a:rPr lang="en-GB" sz="2400" b="1" i="1" dirty="0"/>
                        <a:t>function inside a class</a:t>
                      </a:r>
                      <a:r>
                        <a:rPr lang="en-GB" sz="2400" i="1" dirty="0"/>
                        <a:t> that defines an </a:t>
                      </a:r>
                      <a:r>
                        <a:rPr lang="en-GB" sz="2400" b="1" i="1" dirty="0"/>
                        <a:t>action or behaviour</a:t>
                      </a:r>
                      <a:r>
                        <a:rPr lang="en-GB" sz="2400" i="1" dirty="0"/>
                        <a:t> of an object.</a:t>
                      </a:r>
                    </a:p>
                  </a:txBody>
                  <a:tcPr anchor="ctr">
                    <a:lnL>
                      <a:noFill/>
                    </a:lnL>
                    <a:lnR>
                      <a:noFill/>
                    </a:lnR>
                    <a:lnT>
                      <a:noFill/>
                    </a:lnT>
                    <a:lnB>
                      <a:noFill/>
                    </a:lnB>
                    <a:noFill/>
                  </a:tcPr>
                </a:tc>
                <a:extLst>
                  <a:ext uri="{0D108BD9-81ED-4DB2-BD59-A6C34878D82A}">
                    <a16:rowId xmlns:a16="http://schemas.microsoft.com/office/drawing/2014/main" val="1412425219"/>
                  </a:ext>
                </a:extLst>
              </a:tr>
            </a:tbl>
          </a:graphicData>
        </a:graphic>
      </p:graphicFrame>
      <p:sp>
        <p:nvSpPr>
          <p:cNvPr id="14" name="Subtitle 2">
            <a:extLst>
              <a:ext uri="{FF2B5EF4-FFF2-40B4-BE49-F238E27FC236}">
                <a16:creationId xmlns:a16="http://schemas.microsoft.com/office/drawing/2014/main" id="{9C2C1B25-FF5A-DE9C-33E0-6795C0A88EC8}"/>
              </a:ext>
            </a:extLst>
          </p:cNvPr>
          <p:cNvSpPr>
            <a:spLocks noGrp="1"/>
          </p:cNvSpPr>
          <p:nvPr>
            <p:ph type="subTitle" idx="1"/>
          </p:nvPr>
        </p:nvSpPr>
        <p:spPr>
          <a:xfrm>
            <a:off x="1358462" y="3593469"/>
            <a:ext cx="5099757" cy="1807154"/>
          </a:xfrm>
        </p:spPr>
        <p:txBody>
          <a:bodyPr>
            <a:normAutofit/>
          </a:bodyPr>
          <a:lstStyle/>
          <a:p>
            <a:pPr algn="l"/>
            <a:r>
              <a:rPr lang="en-US" dirty="0"/>
              <a:t>Class: Car Design</a:t>
            </a:r>
          </a:p>
          <a:p>
            <a:pPr algn="l"/>
            <a:r>
              <a:rPr lang="en-US" dirty="0"/>
              <a:t>Object: Car</a:t>
            </a:r>
          </a:p>
          <a:p>
            <a:pPr algn="l"/>
            <a:r>
              <a:rPr lang="en-US" dirty="0"/>
              <a:t>Method: Start(),Stop(),Speed()</a:t>
            </a:r>
          </a:p>
          <a:p>
            <a:pPr algn="l"/>
            <a:r>
              <a:rPr lang="en-US" dirty="0"/>
              <a:t>Attribute: Color, Brand</a:t>
            </a:r>
          </a:p>
        </p:txBody>
      </p:sp>
      <p:pic>
        <p:nvPicPr>
          <p:cNvPr id="4098" name="Picture 2" descr="Method Overloading in OOPS (Java)">
            <a:extLst>
              <a:ext uri="{FF2B5EF4-FFF2-40B4-BE49-F238E27FC236}">
                <a16:creationId xmlns:a16="http://schemas.microsoft.com/office/drawing/2014/main" id="{0DB6DC09-7B52-297B-23D7-B874D852A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128" y="3039463"/>
            <a:ext cx="4783954" cy="29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2820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9A9DC-F334-D7CD-BC61-279A14611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7745DB-2A3C-EA3A-53E7-E3D3CB0A17C9}"/>
              </a:ext>
            </a:extLst>
          </p:cNvPr>
          <p:cNvSpPr>
            <a:spLocks noGrp="1"/>
          </p:cNvSpPr>
          <p:nvPr>
            <p:ph type="ctrTitle"/>
          </p:nvPr>
        </p:nvSpPr>
        <p:spPr>
          <a:xfrm>
            <a:off x="1039318" y="327885"/>
            <a:ext cx="10113364" cy="1036221"/>
          </a:xfrm>
        </p:spPr>
        <p:txBody>
          <a:bodyPr>
            <a:normAutofit/>
          </a:bodyPr>
          <a:lstStyle/>
          <a:p>
            <a:r>
              <a:rPr lang="en-IN" b="1" dirty="0"/>
              <a:t>Generics</a:t>
            </a:r>
            <a:endParaRPr lang="en-US" b="1" dirty="0"/>
          </a:p>
        </p:txBody>
      </p:sp>
      <p:sp>
        <p:nvSpPr>
          <p:cNvPr id="7" name="Subtitle 2">
            <a:extLst>
              <a:ext uri="{FF2B5EF4-FFF2-40B4-BE49-F238E27FC236}">
                <a16:creationId xmlns:a16="http://schemas.microsoft.com/office/drawing/2014/main" id="{0DFA654F-EB02-AEF9-EF5F-1789D41584C4}"/>
              </a:ext>
            </a:extLst>
          </p:cNvPr>
          <p:cNvSpPr>
            <a:spLocks noGrp="1"/>
          </p:cNvSpPr>
          <p:nvPr>
            <p:ph type="subTitle" idx="1"/>
          </p:nvPr>
        </p:nvSpPr>
        <p:spPr>
          <a:xfrm>
            <a:off x="659570" y="1678898"/>
            <a:ext cx="6907878" cy="2199420"/>
          </a:xfrm>
        </p:spPr>
        <p:txBody>
          <a:bodyPr>
            <a:normAutofit fontScale="92500" lnSpcReduction="20000"/>
          </a:bodyPr>
          <a:lstStyle/>
          <a:p>
            <a:pPr algn="l"/>
            <a:r>
              <a:rPr lang="en-US" sz="2800" b="1" dirty="0"/>
              <a:t>Generic</a:t>
            </a:r>
          </a:p>
          <a:p>
            <a:pPr marL="457200" indent="-457200" algn="l">
              <a:buFont typeface="Arial" panose="020B0604020202020204" pitchFamily="34" charset="0"/>
              <a:buChar char="•"/>
            </a:pPr>
            <a:r>
              <a:rPr lang="en-GB" sz="2800" dirty="0"/>
              <a:t>The actual data type is specified when you use it.</a:t>
            </a:r>
          </a:p>
          <a:p>
            <a:pPr marL="457200" indent="-457200" algn="l">
              <a:buFont typeface="Arial" panose="020B0604020202020204" pitchFamily="34" charset="0"/>
              <a:buChar char="•"/>
            </a:pPr>
            <a:r>
              <a:rPr lang="en-GB" sz="2800" dirty="0"/>
              <a:t>Found in </a:t>
            </a:r>
            <a:r>
              <a:rPr lang="en-GB" sz="2800" dirty="0" err="1"/>
              <a:t>System.Collections.Generic</a:t>
            </a:r>
            <a:r>
              <a:rPr lang="en-GB" sz="2800" dirty="0"/>
              <a:t> namespace.</a:t>
            </a:r>
          </a:p>
          <a:p>
            <a:pPr marL="457200" indent="-457200" algn="l">
              <a:buFont typeface="Arial" panose="020B0604020202020204" pitchFamily="34" charset="0"/>
              <a:buChar char="•"/>
            </a:pPr>
            <a:r>
              <a:rPr lang="en-GB" sz="2800" dirty="0"/>
              <a:t>Avoid Boxing and Unboxing.</a:t>
            </a:r>
          </a:p>
        </p:txBody>
      </p:sp>
      <p:sp>
        <p:nvSpPr>
          <p:cNvPr id="3" name="TextBox 2">
            <a:extLst>
              <a:ext uri="{FF2B5EF4-FFF2-40B4-BE49-F238E27FC236}">
                <a16:creationId xmlns:a16="http://schemas.microsoft.com/office/drawing/2014/main" id="{FACE91BA-4098-5801-8535-2814A98B4BBA}"/>
              </a:ext>
            </a:extLst>
          </p:cNvPr>
          <p:cNvSpPr txBox="1"/>
          <p:nvPr/>
        </p:nvSpPr>
        <p:spPr>
          <a:xfrm>
            <a:off x="5945156" y="6345449"/>
            <a:ext cx="455643" cy="369332"/>
          </a:xfrm>
          <a:prstGeom prst="rect">
            <a:avLst/>
          </a:prstGeom>
          <a:noFill/>
        </p:spPr>
        <p:txBody>
          <a:bodyPr wrap="square" rtlCol="0">
            <a:spAutoFit/>
          </a:bodyPr>
          <a:lstStyle/>
          <a:p>
            <a:r>
              <a:rPr lang="en-US" dirty="0"/>
              <a:t>79</a:t>
            </a:r>
          </a:p>
        </p:txBody>
      </p:sp>
      <p:pic>
        <p:nvPicPr>
          <p:cNvPr id="8" name="Picture 4" descr="C# Interview Questions: Advantages and disadvantages of using generics in C#">
            <a:extLst>
              <a:ext uri="{FF2B5EF4-FFF2-40B4-BE49-F238E27FC236}">
                <a16:creationId xmlns:a16="http://schemas.microsoft.com/office/drawing/2014/main" id="{AC8C7A0D-4C2F-AE75-734B-4AC2E62640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 t="-7495" r="44961" b="-392"/>
          <a:stretch>
            <a:fillRect/>
          </a:stretch>
        </p:blipFill>
        <p:spPr bwMode="auto">
          <a:xfrm>
            <a:off x="7567448" y="1198423"/>
            <a:ext cx="3964982" cy="2507049"/>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D8956A86-1876-0389-EC5D-17A4FC06A974}"/>
              </a:ext>
            </a:extLst>
          </p:cNvPr>
          <p:cNvSpPr txBox="1">
            <a:spLocks/>
          </p:cNvSpPr>
          <p:nvPr/>
        </p:nvSpPr>
        <p:spPr>
          <a:xfrm>
            <a:off x="659570" y="4079392"/>
            <a:ext cx="6356085" cy="2199420"/>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List&lt;T&gt;</a:t>
            </a:r>
          </a:p>
          <a:p>
            <a:pPr marL="457200" indent="-457200" algn="l">
              <a:buFont typeface="Arial" panose="020B0604020202020204" pitchFamily="34" charset="0"/>
              <a:buChar char="•"/>
            </a:pPr>
            <a:r>
              <a:rPr lang="en-GB" sz="2800" dirty="0"/>
              <a:t>List&lt;T&gt; is a generic collection that acts like a dynamic array.</a:t>
            </a:r>
          </a:p>
          <a:p>
            <a:pPr marL="457200" indent="-457200" algn="l">
              <a:buFont typeface="Arial" panose="020B0604020202020204" pitchFamily="34" charset="0"/>
              <a:buChar char="•"/>
            </a:pPr>
            <a:r>
              <a:rPr lang="en-GB" sz="2800" dirty="0"/>
              <a:t>Stores elements of a single, specific type (T).</a:t>
            </a:r>
          </a:p>
          <a:p>
            <a:pPr marL="457200" indent="-457200" algn="l">
              <a:buFont typeface="Arial" panose="020B0604020202020204" pitchFamily="34" charset="0"/>
              <a:buChar char="•"/>
            </a:pPr>
            <a:r>
              <a:rPr lang="en-GB" sz="2800" dirty="0"/>
              <a:t>Automatically resizes when elements are added beyond its current capacity</a:t>
            </a:r>
          </a:p>
        </p:txBody>
      </p:sp>
      <p:pic>
        <p:nvPicPr>
          <p:cNvPr id="3076" name="Picture 4" descr="C# List: Definition, Examples, Best Practices, and Pitfalls">
            <a:extLst>
              <a:ext uri="{FF2B5EF4-FFF2-40B4-BE49-F238E27FC236}">
                <a16:creationId xmlns:a16="http://schemas.microsoft.com/office/drawing/2014/main" id="{9DF9965C-34B7-361B-7139-AEBD632F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097" y="4112711"/>
            <a:ext cx="5014465" cy="219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886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4EB68-F2F0-D0E7-B75E-7C09C45BA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CB4F-E649-8B75-FA5C-538D340B3E27}"/>
              </a:ext>
            </a:extLst>
          </p:cNvPr>
          <p:cNvSpPr>
            <a:spLocks noGrp="1"/>
          </p:cNvSpPr>
          <p:nvPr>
            <p:ph type="ctrTitle"/>
          </p:nvPr>
        </p:nvSpPr>
        <p:spPr>
          <a:xfrm>
            <a:off x="1039318" y="327885"/>
            <a:ext cx="10113364" cy="1036221"/>
          </a:xfrm>
        </p:spPr>
        <p:txBody>
          <a:bodyPr>
            <a:normAutofit/>
          </a:bodyPr>
          <a:lstStyle/>
          <a:p>
            <a:r>
              <a:rPr lang="en-IN" b="1" dirty="0"/>
              <a:t>Generics</a:t>
            </a:r>
            <a:endParaRPr lang="en-US" b="1" dirty="0"/>
          </a:p>
        </p:txBody>
      </p:sp>
      <p:sp>
        <p:nvSpPr>
          <p:cNvPr id="3" name="TextBox 2">
            <a:extLst>
              <a:ext uri="{FF2B5EF4-FFF2-40B4-BE49-F238E27FC236}">
                <a16:creationId xmlns:a16="http://schemas.microsoft.com/office/drawing/2014/main" id="{338635C2-19F4-47AC-2703-0A1A98C5D5EC}"/>
              </a:ext>
            </a:extLst>
          </p:cNvPr>
          <p:cNvSpPr txBox="1"/>
          <p:nvPr/>
        </p:nvSpPr>
        <p:spPr>
          <a:xfrm>
            <a:off x="5945156" y="6345449"/>
            <a:ext cx="455643" cy="369332"/>
          </a:xfrm>
          <a:prstGeom prst="rect">
            <a:avLst/>
          </a:prstGeom>
          <a:noFill/>
        </p:spPr>
        <p:txBody>
          <a:bodyPr wrap="square" rtlCol="0">
            <a:spAutoFit/>
          </a:bodyPr>
          <a:lstStyle/>
          <a:p>
            <a:r>
              <a:rPr lang="en-US" dirty="0"/>
              <a:t>80</a:t>
            </a:r>
          </a:p>
        </p:txBody>
      </p:sp>
      <p:sp>
        <p:nvSpPr>
          <p:cNvPr id="5" name="Subtitle 2">
            <a:extLst>
              <a:ext uri="{FF2B5EF4-FFF2-40B4-BE49-F238E27FC236}">
                <a16:creationId xmlns:a16="http://schemas.microsoft.com/office/drawing/2014/main" id="{521FFBEC-9FF9-082B-146B-721417378518}"/>
              </a:ext>
            </a:extLst>
          </p:cNvPr>
          <p:cNvSpPr txBox="1">
            <a:spLocks/>
          </p:cNvSpPr>
          <p:nvPr/>
        </p:nvSpPr>
        <p:spPr>
          <a:xfrm>
            <a:off x="646385" y="1682709"/>
            <a:ext cx="8655270" cy="41347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gn="l" eaLnBrk="0" fontAlgn="base" hangingPunct="0">
              <a:lnSpc>
                <a:spcPct val="100000"/>
              </a:lnSpc>
              <a:spcBef>
                <a:spcPct val="0"/>
              </a:spcBef>
              <a:spcAft>
                <a:spcPct val="0"/>
              </a:spcAft>
            </a:pPr>
            <a:r>
              <a:rPr lang="en-US" altLang="en-US" b="1" dirty="0">
                <a:latin typeface="Arial" panose="020B0604020202020204" pitchFamily="34" charset="0"/>
              </a:rPr>
              <a:t>Dictionary&lt;</a:t>
            </a:r>
            <a:r>
              <a:rPr lang="en-US" altLang="en-US" b="1" dirty="0" err="1">
                <a:latin typeface="Arial" panose="020B0604020202020204" pitchFamily="34" charset="0"/>
              </a:rPr>
              <a:t>TKey</a:t>
            </a:r>
            <a:r>
              <a:rPr lang="en-US" altLang="en-US" b="1" dirty="0">
                <a:latin typeface="Arial" panose="020B0604020202020204" pitchFamily="34" charset="0"/>
              </a:rPr>
              <a:t>, TValue&gt;</a:t>
            </a:r>
            <a:endParaRPr lang="en-US" altLang="en-US" dirty="0">
              <a:latin typeface="Arial" panose="020B0604020202020204" pitchFamily="34" charset="0"/>
            </a:endParaRPr>
          </a:p>
          <a:p>
            <a:pPr lvl="0" algn="l" eaLnBrk="0" fontAlgn="base" hangingPunct="0">
              <a:lnSpc>
                <a:spcPct val="100000"/>
              </a:lnSpc>
              <a:spcBef>
                <a:spcPct val="0"/>
              </a:spcBef>
              <a:spcAft>
                <a:spcPct val="0"/>
              </a:spcAft>
              <a:buFontTx/>
              <a:buChar char="•"/>
            </a:pPr>
            <a:r>
              <a:rPr lang="en-US" altLang="en-US" dirty="0">
                <a:latin typeface="Arial" panose="020B0604020202020204" pitchFamily="34" charset="0"/>
              </a:rPr>
              <a:t>A </a:t>
            </a:r>
            <a:r>
              <a:rPr lang="en-US" altLang="en-US" b="1" dirty="0">
                <a:latin typeface="Arial" panose="020B0604020202020204" pitchFamily="34" charset="0"/>
              </a:rPr>
              <a:t>generic collection</a:t>
            </a:r>
            <a:r>
              <a:rPr lang="en-US" altLang="en-US" dirty="0">
                <a:latin typeface="Arial" panose="020B0604020202020204" pitchFamily="34" charset="0"/>
              </a:rPr>
              <a:t> that stores </a:t>
            </a:r>
            <a:r>
              <a:rPr lang="en-US" altLang="en-US" b="1" dirty="0">
                <a:latin typeface="Arial" panose="020B0604020202020204" pitchFamily="34" charset="0"/>
              </a:rPr>
              <a:t>key-value pairs</a:t>
            </a:r>
            <a:r>
              <a:rPr lang="en-US" altLang="en-US" dirty="0">
                <a:latin typeface="Arial" panose="020B0604020202020204" pitchFamily="34" charset="0"/>
              </a:rPr>
              <a:t>.</a:t>
            </a:r>
          </a:p>
          <a:p>
            <a:pPr lvl="0" algn="l" eaLnBrk="0" fontAlgn="base" hangingPunct="0">
              <a:lnSpc>
                <a:spcPct val="100000"/>
              </a:lnSpc>
              <a:spcBef>
                <a:spcPct val="0"/>
              </a:spcBef>
              <a:spcAft>
                <a:spcPct val="0"/>
              </a:spcAft>
              <a:buFontTx/>
              <a:buChar char="•"/>
            </a:pPr>
            <a:r>
              <a:rPr lang="en-US" altLang="en-US" dirty="0">
                <a:latin typeface="Arial" panose="020B0604020202020204" pitchFamily="34" charset="0"/>
              </a:rPr>
              <a:t>Each </a:t>
            </a:r>
            <a:r>
              <a:rPr lang="en-US" altLang="en-US" b="1" dirty="0">
                <a:latin typeface="Arial" panose="020B0604020202020204" pitchFamily="34" charset="0"/>
              </a:rPr>
              <a:t>key is unique</a:t>
            </a:r>
            <a:r>
              <a:rPr lang="en-US" altLang="en-US" dirty="0">
                <a:latin typeface="Arial" panose="020B0604020202020204" pitchFamily="34" charset="0"/>
              </a:rPr>
              <a:t>; </a:t>
            </a:r>
          </a:p>
          <a:p>
            <a:pPr lvl="0" algn="l" eaLnBrk="0" fontAlgn="base" hangingPunct="0">
              <a:lnSpc>
                <a:spcPct val="100000"/>
              </a:lnSpc>
              <a:spcBef>
                <a:spcPct val="0"/>
              </a:spcBef>
              <a:spcAft>
                <a:spcPct val="0"/>
              </a:spcAft>
              <a:buFontTx/>
              <a:buChar char="•"/>
            </a:pPr>
            <a:r>
              <a:rPr lang="en-US" altLang="en-US" dirty="0">
                <a:latin typeface="Arial" panose="020B0604020202020204" pitchFamily="34" charset="0"/>
              </a:rPr>
              <a:t>the value can be anything.</a:t>
            </a:r>
          </a:p>
          <a:p>
            <a:pPr lvl="0" algn="l" eaLnBrk="0" fontAlgn="base" hangingPunct="0">
              <a:lnSpc>
                <a:spcPct val="100000"/>
              </a:lnSpc>
              <a:spcBef>
                <a:spcPct val="0"/>
              </a:spcBef>
              <a:spcAft>
                <a:spcPct val="0"/>
              </a:spcAft>
              <a:buFontTx/>
              <a:buChar char="•"/>
            </a:pPr>
            <a:r>
              <a:rPr lang="en-US" altLang="en-US" dirty="0">
                <a:latin typeface="Arial" panose="020B0604020202020204" pitchFamily="34" charset="0"/>
              </a:rPr>
              <a:t>Provides </a:t>
            </a:r>
            <a:r>
              <a:rPr lang="en-US" altLang="en-US" b="1" dirty="0">
                <a:latin typeface="Arial" panose="020B0604020202020204" pitchFamily="34" charset="0"/>
              </a:rPr>
              <a:t>fast lookups using hashing</a:t>
            </a:r>
            <a:r>
              <a:rPr lang="en-US" altLang="en-US" dirty="0">
                <a:latin typeface="Arial" panose="020B0604020202020204" pitchFamily="34" charset="0"/>
              </a:rPr>
              <a:t>.</a:t>
            </a:r>
          </a:p>
          <a:p>
            <a:pPr lvl="0" algn="l" eaLnBrk="0" fontAlgn="base" hangingPunct="0">
              <a:lnSpc>
                <a:spcPct val="100000"/>
              </a:lnSpc>
              <a:spcBef>
                <a:spcPct val="0"/>
              </a:spcBef>
              <a:spcAft>
                <a:spcPct val="0"/>
              </a:spcAft>
            </a:pPr>
            <a:endParaRPr lang="en-US" altLang="en-US" dirty="0">
              <a:latin typeface="Arial" panose="020B0604020202020204" pitchFamily="34" charset="0"/>
            </a:endParaRPr>
          </a:p>
        </p:txBody>
      </p:sp>
      <p:pic>
        <p:nvPicPr>
          <p:cNvPr id="2051" name="Picture 3" descr="Designing a Distributed Key-Value Store (Step-by-Step)">
            <a:extLst>
              <a:ext uri="{FF2B5EF4-FFF2-40B4-BE49-F238E27FC236}">
                <a16:creationId xmlns:a16="http://schemas.microsoft.com/office/drawing/2014/main" id="{D6A64852-5EA2-CC5D-3079-36E081190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8433" y="1946257"/>
            <a:ext cx="3016140" cy="20187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FC74BE6-D499-53BB-E63C-292B427B6CD0}"/>
              </a:ext>
            </a:extLst>
          </p:cNvPr>
          <p:cNvPicPr>
            <a:picLocks noChangeAspect="1"/>
          </p:cNvPicPr>
          <p:nvPr/>
        </p:nvPicPr>
        <p:blipFill>
          <a:blip r:embed="rId3"/>
          <a:srcRect l="29612" t="39679" r="32099" b="50000"/>
          <a:stretch>
            <a:fillRect/>
          </a:stretch>
        </p:blipFill>
        <p:spPr>
          <a:xfrm>
            <a:off x="1039318" y="4395664"/>
            <a:ext cx="9913062" cy="1502295"/>
          </a:xfrm>
          <a:prstGeom prst="rect">
            <a:avLst/>
          </a:prstGeom>
        </p:spPr>
      </p:pic>
    </p:spTree>
    <p:extLst>
      <p:ext uri="{BB962C8B-B14F-4D97-AF65-F5344CB8AC3E}">
        <p14:creationId xmlns:p14="http://schemas.microsoft.com/office/powerpoint/2010/main" val="39165606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7FC18-7B7D-BC46-5B67-83FE217461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F06AB9-1754-5EA3-E302-C47D41CC8724}"/>
              </a:ext>
            </a:extLst>
          </p:cNvPr>
          <p:cNvSpPr>
            <a:spLocks noGrp="1"/>
          </p:cNvSpPr>
          <p:nvPr>
            <p:ph type="ctrTitle"/>
          </p:nvPr>
        </p:nvSpPr>
        <p:spPr>
          <a:xfrm>
            <a:off x="1039318" y="327885"/>
            <a:ext cx="10113364" cy="1036221"/>
          </a:xfrm>
        </p:spPr>
        <p:txBody>
          <a:bodyPr>
            <a:normAutofit/>
          </a:bodyPr>
          <a:lstStyle/>
          <a:p>
            <a:r>
              <a:rPr lang="en-IN" b="1" dirty="0"/>
              <a:t>Generics</a:t>
            </a:r>
            <a:endParaRPr lang="en-US" b="1" dirty="0"/>
          </a:p>
        </p:txBody>
      </p:sp>
      <p:sp>
        <p:nvSpPr>
          <p:cNvPr id="3" name="TextBox 2">
            <a:extLst>
              <a:ext uri="{FF2B5EF4-FFF2-40B4-BE49-F238E27FC236}">
                <a16:creationId xmlns:a16="http://schemas.microsoft.com/office/drawing/2014/main" id="{02E60336-FE3F-98A9-25A6-2A2F7FD80C00}"/>
              </a:ext>
            </a:extLst>
          </p:cNvPr>
          <p:cNvSpPr txBox="1"/>
          <p:nvPr/>
        </p:nvSpPr>
        <p:spPr>
          <a:xfrm>
            <a:off x="5945156" y="6345449"/>
            <a:ext cx="455643" cy="369332"/>
          </a:xfrm>
          <a:prstGeom prst="rect">
            <a:avLst/>
          </a:prstGeom>
          <a:noFill/>
        </p:spPr>
        <p:txBody>
          <a:bodyPr wrap="square" rtlCol="0">
            <a:spAutoFit/>
          </a:bodyPr>
          <a:lstStyle/>
          <a:p>
            <a:r>
              <a:rPr lang="en-US" dirty="0"/>
              <a:t>81</a:t>
            </a:r>
          </a:p>
        </p:txBody>
      </p:sp>
      <p:sp>
        <p:nvSpPr>
          <p:cNvPr id="9" name="Subtitle 2">
            <a:extLst>
              <a:ext uri="{FF2B5EF4-FFF2-40B4-BE49-F238E27FC236}">
                <a16:creationId xmlns:a16="http://schemas.microsoft.com/office/drawing/2014/main" id="{9B6C5395-8AEF-AB5C-48B1-C5B200EA8378}"/>
              </a:ext>
            </a:extLst>
          </p:cNvPr>
          <p:cNvSpPr txBox="1">
            <a:spLocks/>
          </p:cNvSpPr>
          <p:nvPr/>
        </p:nvSpPr>
        <p:spPr>
          <a:xfrm>
            <a:off x="653623" y="1364106"/>
            <a:ext cx="10884754" cy="21994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Stack&lt;T&gt;</a:t>
            </a:r>
          </a:p>
          <a:p>
            <a:pPr marL="457200" indent="-457200" algn="l">
              <a:buFont typeface="Arial" panose="020B0604020202020204" pitchFamily="34" charset="0"/>
              <a:buChar char="•"/>
            </a:pPr>
            <a:r>
              <a:rPr lang="en-GB" dirty="0"/>
              <a:t>A stack is a </a:t>
            </a:r>
            <a:r>
              <a:rPr lang="en-GB" b="1" dirty="0"/>
              <a:t>LIFO (Last-In-First-Out) </a:t>
            </a:r>
            <a:r>
              <a:rPr lang="en-GB" dirty="0"/>
              <a:t>data structure.</a:t>
            </a:r>
          </a:p>
          <a:p>
            <a:pPr marL="457200" indent="-457200" algn="l">
              <a:buFont typeface="Arial" panose="020B0604020202020204" pitchFamily="34" charset="0"/>
              <a:buChar char="•"/>
            </a:pPr>
            <a:r>
              <a:rPr lang="en-GB" b="1" dirty="0"/>
              <a:t>Last item pushed → first item popped</a:t>
            </a:r>
            <a:r>
              <a:rPr lang="en-GB" dirty="0"/>
              <a:t>.</a:t>
            </a:r>
          </a:p>
          <a:p>
            <a:pPr marL="457200" indent="-457200" algn="l">
              <a:buFont typeface="Arial" panose="020B0604020202020204" pitchFamily="34" charset="0"/>
              <a:buChar char="•"/>
            </a:pPr>
            <a:r>
              <a:rPr lang="en-GB" dirty="0"/>
              <a:t>Generic version: </a:t>
            </a:r>
            <a:r>
              <a:rPr lang="en-GB" sz="2000" b="1" dirty="0"/>
              <a:t>Stack&lt;T&gt;</a:t>
            </a:r>
            <a:r>
              <a:rPr lang="en-GB" b="1" dirty="0"/>
              <a:t> </a:t>
            </a:r>
            <a:r>
              <a:rPr lang="en-GB" dirty="0"/>
              <a:t>(type-safe, no casting required).</a:t>
            </a:r>
          </a:p>
          <a:p>
            <a:pPr algn="l"/>
            <a:endParaRPr lang="en-US" sz="2800" b="1" dirty="0"/>
          </a:p>
        </p:txBody>
      </p:sp>
      <p:pic>
        <p:nvPicPr>
          <p:cNvPr id="10" name="Picture 9">
            <a:extLst>
              <a:ext uri="{FF2B5EF4-FFF2-40B4-BE49-F238E27FC236}">
                <a16:creationId xmlns:a16="http://schemas.microsoft.com/office/drawing/2014/main" id="{DC06DABC-F535-58F7-C92E-65DEFA76D50C}"/>
              </a:ext>
            </a:extLst>
          </p:cNvPr>
          <p:cNvPicPr>
            <a:picLocks noChangeAspect="1"/>
          </p:cNvPicPr>
          <p:nvPr/>
        </p:nvPicPr>
        <p:blipFill>
          <a:blip r:embed="rId2"/>
          <a:srcRect l="28319" t="32993" r="42845" b="50697"/>
          <a:stretch>
            <a:fillRect/>
          </a:stretch>
        </p:blipFill>
        <p:spPr>
          <a:xfrm>
            <a:off x="2393634" y="3563526"/>
            <a:ext cx="7103043" cy="2258750"/>
          </a:xfrm>
          <a:prstGeom prst="rect">
            <a:avLst/>
          </a:prstGeom>
        </p:spPr>
      </p:pic>
    </p:spTree>
    <p:extLst>
      <p:ext uri="{BB962C8B-B14F-4D97-AF65-F5344CB8AC3E}">
        <p14:creationId xmlns:p14="http://schemas.microsoft.com/office/powerpoint/2010/main" val="26699289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46D8-3019-1809-09C7-D4343F2AF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0F8DE-3348-CEF9-F3A7-269FE441BD5F}"/>
              </a:ext>
            </a:extLst>
          </p:cNvPr>
          <p:cNvSpPr>
            <a:spLocks noGrp="1"/>
          </p:cNvSpPr>
          <p:nvPr>
            <p:ph type="ctrTitle"/>
          </p:nvPr>
        </p:nvSpPr>
        <p:spPr>
          <a:xfrm>
            <a:off x="1039318" y="327885"/>
            <a:ext cx="10113364" cy="1036221"/>
          </a:xfrm>
        </p:spPr>
        <p:txBody>
          <a:bodyPr>
            <a:normAutofit/>
          </a:bodyPr>
          <a:lstStyle/>
          <a:p>
            <a:r>
              <a:rPr lang="en-IN" b="1" dirty="0"/>
              <a:t>Generics</a:t>
            </a:r>
            <a:endParaRPr lang="en-US" b="1" dirty="0"/>
          </a:p>
        </p:txBody>
      </p:sp>
      <p:sp>
        <p:nvSpPr>
          <p:cNvPr id="3" name="TextBox 2">
            <a:extLst>
              <a:ext uri="{FF2B5EF4-FFF2-40B4-BE49-F238E27FC236}">
                <a16:creationId xmlns:a16="http://schemas.microsoft.com/office/drawing/2014/main" id="{715A242C-7689-AA76-4803-46092341A95F}"/>
              </a:ext>
            </a:extLst>
          </p:cNvPr>
          <p:cNvSpPr txBox="1"/>
          <p:nvPr/>
        </p:nvSpPr>
        <p:spPr>
          <a:xfrm>
            <a:off x="5945156" y="6345449"/>
            <a:ext cx="455643" cy="369332"/>
          </a:xfrm>
          <a:prstGeom prst="rect">
            <a:avLst/>
          </a:prstGeom>
          <a:noFill/>
        </p:spPr>
        <p:txBody>
          <a:bodyPr wrap="square" rtlCol="0">
            <a:spAutoFit/>
          </a:bodyPr>
          <a:lstStyle/>
          <a:p>
            <a:r>
              <a:rPr lang="en-US" dirty="0"/>
              <a:t>82</a:t>
            </a:r>
          </a:p>
        </p:txBody>
      </p:sp>
      <p:sp>
        <p:nvSpPr>
          <p:cNvPr id="9" name="Subtitle 2">
            <a:extLst>
              <a:ext uri="{FF2B5EF4-FFF2-40B4-BE49-F238E27FC236}">
                <a16:creationId xmlns:a16="http://schemas.microsoft.com/office/drawing/2014/main" id="{828F3C46-2756-659E-E7A9-3EFFD512D899}"/>
              </a:ext>
            </a:extLst>
          </p:cNvPr>
          <p:cNvSpPr txBox="1">
            <a:spLocks/>
          </p:cNvSpPr>
          <p:nvPr/>
        </p:nvSpPr>
        <p:spPr>
          <a:xfrm>
            <a:off x="653623" y="1364106"/>
            <a:ext cx="9562432" cy="21994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Queue&lt;T&gt;</a:t>
            </a:r>
          </a:p>
          <a:p>
            <a:pPr marL="457200" indent="-457200" algn="l">
              <a:buFont typeface="Arial" panose="020B0604020202020204" pitchFamily="34" charset="0"/>
              <a:buChar char="•"/>
            </a:pPr>
            <a:r>
              <a:rPr lang="en-GB" dirty="0"/>
              <a:t>A </a:t>
            </a:r>
            <a:r>
              <a:rPr lang="en-GB" b="1" dirty="0"/>
              <a:t>queue</a:t>
            </a:r>
            <a:r>
              <a:rPr lang="en-GB" dirty="0"/>
              <a:t> is a </a:t>
            </a:r>
            <a:r>
              <a:rPr lang="en-GB" b="1" dirty="0"/>
              <a:t>FIFO (First-In-First-Out)</a:t>
            </a:r>
            <a:r>
              <a:rPr lang="en-GB" dirty="0"/>
              <a:t> data structure.</a:t>
            </a:r>
          </a:p>
          <a:p>
            <a:pPr marL="457200" indent="-457200" algn="l">
              <a:buFont typeface="Arial" panose="020B0604020202020204" pitchFamily="34" charset="0"/>
              <a:buChar char="•"/>
            </a:pPr>
            <a:r>
              <a:rPr lang="en-GB" b="1" dirty="0"/>
              <a:t>First item enqueued → first item dequeued.</a:t>
            </a:r>
            <a:endParaRPr lang="en-GB" dirty="0"/>
          </a:p>
          <a:p>
            <a:pPr marL="457200" indent="-457200" algn="l">
              <a:buFont typeface="Arial" panose="020B0604020202020204" pitchFamily="34" charset="0"/>
              <a:buChar char="•"/>
            </a:pPr>
            <a:r>
              <a:rPr lang="en-GB" dirty="0"/>
              <a:t>Generic version: </a:t>
            </a:r>
            <a:r>
              <a:rPr lang="en-GB" sz="2000" b="1" dirty="0"/>
              <a:t>Queue&lt;T&gt;</a:t>
            </a:r>
            <a:r>
              <a:rPr lang="en-GB" dirty="0"/>
              <a:t> (type-safe, no casting required).</a:t>
            </a:r>
          </a:p>
          <a:p>
            <a:pPr marL="457200" indent="-457200" algn="l">
              <a:buFont typeface="Arial" panose="020B0604020202020204" pitchFamily="34" charset="0"/>
              <a:buChar char="•"/>
            </a:pPr>
            <a:endParaRPr lang="en-US" sz="2800" b="1" dirty="0"/>
          </a:p>
        </p:txBody>
      </p:sp>
      <p:pic>
        <p:nvPicPr>
          <p:cNvPr id="5" name="Picture 4">
            <a:extLst>
              <a:ext uri="{FF2B5EF4-FFF2-40B4-BE49-F238E27FC236}">
                <a16:creationId xmlns:a16="http://schemas.microsoft.com/office/drawing/2014/main" id="{9B019C59-C967-FC17-3FA3-D0ACE6F97406}"/>
              </a:ext>
            </a:extLst>
          </p:cNvPr>
          <p:cNvPicPr>
            <a:picLocks noChangeAspect="1"/>
          </p:cNvPicPr>
          <p:nvPr/>
        </p:nvPicPr>
        <p:blipFill>
          <a:blip r:embed="rId2"/>
          <a:srcRect l="29612" t="37925" r="46466" b="45975"/>
          <a:stretch>
            <a:fillRect/>
          </a:stretch>
        </p:blipFill>
        <p:spPr>
          <a:xfrm>
            <a:off x="3018574" y="3563526"/>
            <a:ext cx="6308806" cy="2387117"/>
          </a:xfrm>
          <a:prstGeom prst="rect">
            <a:avLst/>
          </a:prstGeom>
        </p:spPr>
      </p:pic>
    </p:spTree>
    <p:extLst>
      <p:ext uri="{BB962C8B-B14F-4D97-AF65-F5344CB8AC3E}">
        <p14:creationId xmlns:p14="http://schemas.microsoft.com/office/powerpoint/2010/main" val="35255660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A622-1C83-54C2-5F45-316CC9230D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9A056-EE7C-5C43-7851-7C1B17F35811}"/>
              </a:ext>
            </a:extLst>
          </p:cNvPr>
          <p:cNvSpPr>
            <a:spLocks noGrp="1"/>
          </p:cNvSpPr>
          <p:nvPr>
            <p:ph type="ctrTitle"/>
          </p:nvPr>
        </p:nvSpPr>
        <p:spPr>
          <a:xfrm>
            <a:off x="614597" y="644577"/>
            <a:ext cx="10912839" cy="719529"/>
          </a:xfrm>
        </p:spPr>
        <p:txBody>
          <a:bodyPr>
            <a:noAutofit/>
          </a:bodyPr>
          <a:lstStyle/>
          <a:p>
            <a:r>
              <a:rPr lang="en-US" b="1" dirty="0"/>
              <a:t>LINQ</a:t>
            </a:r>
          </a:p>
        </p:txBody>
      </p:sp>
      <p:sp>
        <p:nvSpPr>
          <p:cNvPr id="7" name="Subtitle 2">
            <a:extLst>
              <a:ext uri="{FF2B5EF4-FFF2-40B4-BE49-F238E27FC236}">
                <a16:creationId xmlns:a16="http://schemas.microsoft.com/office/drawing/2014/main" id="{C1F335F7-04C2-F699-8733-5510BF9A9B6C}"/>
              </a:ext>
            </a:extLst>
          </p:cNvPr>
          <p:cNvSpPr>
            <a:spLocks noGrp="1"/>
          </p:cNvSpPr>
          <p:nvPr>
            <p:ph type="subTitle" idx="1"/>
          </p:nvPr>
        </p:nvSpPr>
        <p:spPr>
          <a:xfrm>
            <a:off x="1364105" y="1648919"/>
            <a:ext cx="9788577" cy="2106117"/>
          </a:xfrm>
        </p:spPr>
        <p:txBody>
          <a:bodyPr>
            <a:normAutofit lnSpcReduction="10000"/>
          </a:bodyPr>
          <a:lstStyle/>
          <a:p>
            <a:pPr marL="342900" indent="-342900" algn="l">
              <a:buFont typeface="Arial" panose="020B0604020202020204" pitchFamily="34" charset="0"/>
              <a:buChar char="•"/>
            </a:pPr>
            <a:r>
              <a:rPr lang="en-GB" sz="2800" dirty="0"/>
              <a:t>LINQ (Language Integrated Query) is a feature in C# that allows you to query collections of data (arrays, lists, databases, etc.) in a SQL-like syntax directly within C# code.</a:t>
            </a:r>
          </a:p>
          <a:p>
            <a:pPr marL="342900" indent="-342900" algn="l">
              <a:buFont typeface="Arial" panose="020B0604020202020204" pitchFamily="34" charset="0"/>
              <a:buChar char="•"/>
            </a:pPr>
            <a:r>
              <a:rPr lang="en-GB" sz="2800" dirty="0"/>
              <a:t>LINQ can </a:t>
            </a:r>
            <a:r>
              <a:rPr lang="en-GB" sz="2800" b="1" dirty="0"/>
              <a:t>replace loops</a:t>
            </a:r>
            <a:r>
              <a:rPr lang="en-GB" sz="2800" dirty="0"/>
              <a:t> for filtering, ordering, grouping, and selecting data.</a:t>
            </a:r>
            <a:endParaRPr lang="en-US" sz="2800" dirty="0"/>
          </a:p>
          <a:p>
            <a:pPr marL="342900" indent="-342900" algn="l">
              <a:buFont typeface="Arial" panose="020B0604020202020204" pitchFamily="34" charset="0"/>
              <a:buChar char="•"/>
            </a:pPr>
            <a:endParaRPr lang="en-GB" sz="2800" dirty="0"/>
          </a:p>
          <a:p>
            <a:pPr marL="342900" indent="-342900" algn="l">
              <a:buFont typeface="Arial" panose="020B0604020202020204" pitchFamily="34" charset="0"/>
              <a:buChar char="•"/>
            </a:pPr>
            <a:endParaRPr lang="en-GB" sz="2800" dirty="0"/>
          </a:p>
        </p:txBody>
      </p:sp>
      <p:sp>
        <p:nvSpPr>
          <p:cNvPr id="3" name="Subtitle 2">
            <a:extLst>
              <a:ext uri="{FF2B5EF4-FFF2-40B4-BE49-F238E27FC236}">
                <a16:creationId xmlns:a16="http://schemas.microsoft.com/office/drawing/2014/main" id="{772185E0-2491-3CB5-466C-D3A26A82F65E}"/>
              </a:ext>
            </a:extLst>
          </p:cNvPr>
          <p:cNvSpPr txBox="1">
            <a:spLocks/>
          </p:cNvSpPr>
          <p:nvPr/>
        </p:nvSpPr>
        <p:spPr>
          <a:xfrm>
            <a:off x="1838362" y="3755036"/>
            <a:ext cx="4562438" cy="2121108"/>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CODE(Query syntax):</a:t>
            </a:r>
          </a:p>
          <a:p>
            <a:pPr algn="l"/>
            <a:r>
              <a:rPr lang="en-GB" sz="3800" dirty="0"/>
              <a:t>int[] numbers = { 1, 2, 3, 4, 5 };</a:t>
            </a:r>
          </a:p>
          <a:p>
            <a:pPr algn="l"/>
            <a:endParaRPr lang="en-GB" sz="3800" dirty="0"/>
          </a:p>
          <a:p>
            <a:pPr algn="l"/>
            <a:r>
              <a:rPr lang="en-GB" sz="3800" dirty="0"/>
              <a:t>var </a:t>
            </a:r>
            <a:r>
              <a:rPr lang="en-GB" sz="3800" dirty="0" err="1"/>
              <a:t>evenNumbers</a:t>
            </a:r>
            <a:r>
              <a:rPr lang="en-GB" sz="3800" dirty="0"/>
              <a:t> = from n in numbers</a:t>
            </a:r>
          </a:p>
          <a:p>
            <a:pPr algn="l"/>
            <a:r>
              <a:rPr lang="en-GB" sz="3800" dirty="0"/>
              <a:t>                  where n % 2 == 0</a:t>
            </a:r>
          </a:p>
          <a:p>
            <a:pPr algn="l"/>
            <a:r>
              <a:rPr lang="en-GB" sz="3800" dirty="0"/>
              <a:t>                  select n;</a:t>
            </a:r>
          </a:p>
        </p:txBody>
      </p:sp>
      <p:sp>
        <p:nvSpPr>
          <p:cNvPr id="4" name="TextBox 3">
            <a:extLst>
              <a:ext uri="{FF2B5EF4-FFF2-40B4-BE49-F238E27FC236}">
                <a16:creationId xmlns:a16="http://schemas.microsoft.com/office/drawing/2014/main" id="{FDA90F5E-848D-6B1B-D71D-77BA5E6974BF}"/>
              </a:ext>
            </a:extLst>
          </p:cNvPr>
          <p:cNvSpPr txBox="1"/>
          <p:nvPr/>
        </p:nvSpPr>
        <p:spPr>
          <a:xfrm>
            <a:off x="5945156" y="6345449"/>
            <a:ext cx="455643" cy="369332"/>
          </a:xfrm>
          <a:prstGeom prst="rect">
            <a:avLst/>
          </a:prstGeom>
          <a:noFill/>
        </p:spPr>
        <p:txBody>
          <a:bodyPr wrap="square" rtlCol="0">
            <a:spAutoFit/>
          </a:bodyPr>
          <a:lstStyle/>
          <a:p>
            <a:r>
              <a:rPr lang="en-US" dirty="0"/>
              <a:t>83</a:t>
            </a:r>
          </a:p>
        </p:txBody>
      </p:sp>
      <p:sp>
        <p:nvSpPr>
          <p:cNvPr id="5" name="Subtitle 2">
            <a:extLst>
              <a:ext uri="{FF2B5EF4-FFF2-40B4-BE49-F238E27FC236}">
                <a16:creationId xmlns:a16="http://schemas.microsoft.com/office/drawing/2014/main" id="{F4C04CCB-CC7C-FB38-E58F-F5C9E77469B9}"/>
              </a:ext>
            </a:extLst>
          </p:cNvPr>
          <p:cNvSpPr txBox="1">
            <a:spLocks/>
          </p:cNvSpPr>
          <p:nvPr/>
        </p:nvSpPr>
        <p:spPr>
          <a:xfrm>
            <a:off x="6495522" y="3742113"/>
            <a:ext cx="4562438" cy="212110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800" b="1" dirty="0"/>
              <a:t>CODE(using Lambda(method syntax)):</a:t>
            </a:r>
          </a:p>
          <a:p>
            <a:pPr algn="l"/>
            <a:r>
              <a:rPr lang="en-GB" sz="2000" dirty="0"/>
              <a:t>int[] numbers = { 1, 2, 3, 4, 5 };</a:t>
            </a:r>
          </a:p>
          <a:p>
            <a:pPr algn="l"/>
            <a:endParaRPr lang="en-GB" sz="2000" dirty="0"/>
          </a:p>
          <a:p>
            <a:pPr algn="l"/>
            <a:r>
              <a:rPr lang="en-GB" sz="2000" dirty="0"/>
              <a:t>var </a:t>
            </a:r>
            <a:r>
              <a:rPr lang="en-GB" sz="2000" dirty="0" err="1"/>
              <a:t>evenNumbers</a:t>
            </a:r>
            <a:r>
              <a:rPr lang="en-GB" sz="2000" dirty="0"/>
              <a:t> = </a:t>
            </a:r>
            <a:r>
              <a:rPr lang="en-GB" sz="2000" dirty="0" err="1"/>
              <a:t>numbers.Where</a:t>
            </a:r>
            <a:r>
              <a:rPr lang="en-GB" sz="2000" dirty="0"/>
              <a:t>(n =&gt; n % 2 == 0);</a:t>
            </a:r>
          </a:p>
          <a:p>
            <a:pPr algn="l"/>
            <a:endParaRPr lang="en-GB" sz="2800" b="1" dirty="0"/>
          </a:p>
          <a:p>
            <a:pPr algn="l"/>
            <a:endParaRPr lang="en-GB" sz="2800" b="1" dirty="0"/>
          </a:p>
        </p:txBody>
      </p:sp>
    </p:spTree>
    <p:extLst>
      <p:ext uri="{BB962C8B-B14F-4D97-AF65-F5344CB8AC3E}">
        <p14:creationId xmlns:p14="http://schemas.microsoft.com/office/powerpoint/2010/main" val="167387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A8205-456C-6FA9-968F-DAAA88B794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F8FAF7-9872-9D35-D648-0884B648BA08}"/>
              </a:ext>
            </a:extLst>
          </p:cNvPr>
          <p:cNvSpPr>
            <a:spLocks noGrp="1"/>
          </p:cNvSpPr>
          <p:nvPr>
            <p:ph type="ctrTitle"/>
          </p:nvPr>
        </p:nvSpPr>
        <p:spPr>
          <a:xfrm>
            <a:off x="614597" y="644577"/>
            <a:ext cx="10912839" cy="719529"/>
          </a:xfrm>
        </p:spPr>
        <p:txBody>
          <a:bodyPr>
            <a:noAutofit/>
          </a:bodyPr>
          <a:lstStyle/>
          <a:p>
            <a:r>
              <a:rPr lang="en-US" b="1" dirty="0"/>
              <a:t>Lambda</a:t>
            </a:r>
          </a:p>
        </p:txBody>
      </p:sp>
      <p:sp>
        <p:nvSpPr>
          <p:cNvPr id="7" name="Subtitle 2">
            <a:extLst>
              <a:ext uri="{FF2B5EF4-FFF2-40B4-BE49-F238E27FC236}">
                <a16:creationId xmlns:a16="http://schemas.microsoft.com/office/drawing/2014/main" id="{D1BB0A2A-F313-3949-2738-DA1F70DE0B26}"/>
              </a:ext>
            </a:extLst>
          </p:cNvPr>
          <p:cNvSpPr>
            <a:spLocks noGrp="1"/>
          </p:cNvSpPr>
          <p:nvPr>
            <p:ph type="subTitle" idx="1"/>
          </p:nvPr>
        </p:nvSpPr>
        <p:spPr>
          <a:xfrm>
            <a:off x="1364105" y="1648919"/>
            <a:ext cx="9788577" cy="2106117"/>
          </a:xfrm>
        </p:spPr>
        <p:txBody>
          <a:bodyPr>
            <a:normAutofit fontScale="92500" lnSpcReduction="10000"/>
          </a:bodyPr>
          <a:lstStyle/>
          <a:p>
            <a:pPr marL="342900" indent="-342900" algn="l">
              <a:buFont typeface="Arial" panose="020B0604020202020204" pitchFamily="34" charset="0"/>
              <a:buChar char="•"/>
            </a:pPr>
            <a:r>
              <a:rPr lang="en-GB" sz="2800" dirty="0"/>
              <a:t>A shortcut to write tiny functions.</a:t>
            </a:r>
          </a:p>
          <a:p>
            <a:pPr marL="342900" indent="-342900" algn="l">
              <a:buFont typeface="Arial" panose="020B0604020202020204" pitchFamily="34" charset="0"/>
              <a:buChar char="•"/>
            </a:pPr>
            <a:r>
              <a:rPr lang="en-GB" sz="2800" dirty="0"/>
              <a:t> Helps LINQ know what to look for. </a:t>
            </a:r>
          </a:p>
          <a:p>
            <a:pPr marL="342900" indent="-342900" algn="l">
              <a:buFont typeface="Arial" panose="020B0604020202020204" pitchFamily="34" charset="0"/>
              <a:buChar char="•"/>
            </a:pPr>
            <a:r>
              <a:rPr lang="en-GB" sz="2800" dirty="0"/>
              <a:t>Example:  g=&gt;g. Genre;</a:t>
            </a:r>
          </a:p>
          <a:p>
            <a:pPr marL="342900" indent="-342900" algn="l">
              <a:buFont typeface="Arial" panose="020B0604020202020204" pitchFamily="34" charset="0"/>
              <a:buChar char="•"/>
            </a:pPr>
            <a:r>
              <a:rPr lang="en-GB" sz="2800" dirty="0"/>
              <a:t>means ‘Get the Genera equals to Adventure!’, g is just a temporary name for each item</a:t>
            </a:r>
          </a:p>
          <a:p>
            <a:pPr marL="342900" indent="-342900" algn="l">
              <a:buFont typeface="Arial" panose="020B0604020202020204" pitchFamily="34" charset="0"/>
              <a:buChar char="•"/>
            </a:pPr>
            <a:endParaRPr lang="en-GB" sz="2800" dirty="0"/>
          </a:p>
        </p:txBody>
      </p:sp>
      <p:sp>
        <p:nvSpPr>
          <p:cNvPr id="4" name="TextBox 3">
            <a:extLst>
              <a:ext uri="{FF2B5EF4-FFF2-40B4-BE49-F238E27FC236}">
                <a16:creationId xmlns:a16="http://schemas.microsoft.com/office/drawing/2014/main" id="{CEDB79E8-2737-DF3C-773A-C6238C84E37A}"/>
              </a:ext>
            </a:extLst>
          </p:cNvPr>
          <p:cNvSpPr txBox="1"/>
          <p:nvPr/>
        </p:nvSpPr>
        <p:spPr>
          <a:xfrm>
            <a:off x="5945156" y="6345449"/>
            <a:ext cx="455643" cy="369332"/>
          </a:xfrm>
          <a:prstGeom prst="rect">
            <a:avLst/>
          </a:prstGeom>
          <a:noFill/>
        </p:spPr>
        <p:txBody>
          <a:bodyPr wrap="square" rtlCol="0">
            <a:spAutoFit/>
          </a:bodyPr>
          <a:lstStyle/>
          <a:p>
            <a:r>
              <a:rPr lang="en-US" dirty="0"/>
              <a:t>84</a:t>
            </a:r>
          </a:p>
        </p:txBody>
      </p:sp>
      <p:pic>
        <p:nvPicPr>
          <p:cNvPr id="9" name="Picture 8">
            <a:extLst>
              <a:ext uri="{FF2B5EF4-FFF2-40B4-BE49-F238E27FC236}">
                <a16:creationId xmlns:a16="http://schemas.microsoft.com/office/drawing/2014/main" id="{E959074A-D286-6404-BDEC-C596B298C9A5}"/>
              </a:ext>
            </a:extLst>
          </p:cNvPr>
          <p:cNvPicPr>
            <a:picLocks noChangeAspect="1"/>
          </p:cNvPicPr>
          <p:nvPr/>
        </p:nvPicPr>
        <p:blipFill>
          <a:blip r:embed="rId2">
            <a:extLst>
              <a:ext uri="{28A0092B-C50C-407E-A947-70E740481C1C}">
                <a14:useLocalDpi xmlns:a14="http://schemas.microsoft.com/office/drawing/2010/main" val="0"/>
              </a:ext>
            </a:extLst>
          </a:blip>
          <a:srcRect l="23664" t="37789" r="24095" b="31485"/>
          <a:stretch>
            <a:fillRect/>
          </a:stretch>
        </p:blipFill>
        <p:spPr>
          <a:xfrm>
            <a:off x="3057992" y="3954519"/>
            <a:ext cx="6369269" cy="2106117"/>
          </a:xfrm>
          <a:prstGeom prst="rect">
            <a:avLst/>
          </a:prstGeom>
        </p:spPr>
      </p:pic>
    </p:spTree>
    <p:extLst>
      <p:ext uri="{BB962C8B-B14F-4D97-AF65-F5344CB8AC3E}">
        <p14:creationId xmlns:p14="http://schemas.microsoft.com/office/powerpoint/2010/main" val="14546183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ED331-6652-E7E3-155C-3DB683B1AD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07F6E-F78F-AF36-8DA5-8E1ACD1A055E}"/>
              </a:ext>
            </a:extLst>
          </p:cNvPr>
          <p:cNvSpPr>
            <a:spLocks noGrp="1"/>
          </p:cNvSpPr>
          <p:nvPr>
            <p:ph type="ctrTitle"/>
          </p:nvPr>
        </p:nvSpPr>
        <p:spPr>
          <a:xfrm>
            <a:off x="614597" y="644577"/>
            <a:ext cx="10912839" cy="719529"/>
          </a:xfrm>
        </p:spPr>
        <p:txBody>
          <a:bodyPr>
            <a:noAutofit/>
          </a:bodyPr>
          <a:lstStyle/>
          <a:p>
            <a:r>
              <a:rPr lang="en-US" dirty="0"/>
              <a:t>Common LINQ Methods</a:t>
            </a:r>
            <a:endParaRPr lang="en-US" b="1" dirty="0"/>
          </a:p>
        </p:txBody>
      </p:sp>
      <p:sp>
        <p:nvSpPr>
          <p:cNvPr id="4" name="TextBox 3">
            <a:extLst>
              <a:ext uri="{FF2B5EF4-FFF2-40B4-BE49-F238E27FC236}">
                <a16:creationId xmlns:a16="http://schemas.microsoft.com/office/drawing/2014/main" id="{8E90E718-B7B8-2C78-7B39-998B80A577D2}"/>
              </a:ext>
            </a:extLst>
          </p:cNvPr>
          <p:cNvSpPr txBox="1"/>
          <p:nvPr/>
        </p:nvSpPr>
        <p:spPr>
          <a:xfrm>
            <a:off x="5945156" y="6345449"/>
            <a:ext cx="455643" cy="369332"/>
          </a:xfrm>
          <a:prstGeom prst="rect">
            <a:avLst/>
          </a:prstGeom>
          <a:noFill/>
        </p:spPr>
        <p:txBody>
          <a:bodyPr wrap="square" rtlCol="0">
            <a:spAutoFit/>
          </a:bodyPr>
          <a:lstStyle/>
          <a:p>
            <a:r>
              <a:rPr lang="en-US" dirty="0"/>
              <a:t>85</a:t>
            </a:r>
          </a:p>
        </p:txBody>
      </p:sp>
      <p:graphicFrame>
        <p:nvGraphicFramePr>
          <p:cNvPr id="12" name="Table 11">
            <a:extLst>
              <a:ext uri="{FF2B5EF4-FFF2-40B4-BE49-F238E27FC236}">
                <a16:creationId xmlns:a16="http://schemas.microsoft.com/office/drawing/2014/main" id="{C2221319-7D2B-775F-743E-707FAAC88117}"/>
              </a:ext>
            </a:extLst>
          </p:cNvPr>
          <p:cNvGraphicFramePr>
            <a:graphicFrameLocks noGrp="1"/>
          </p:cNvGraphicFramePr>
          <p:nvPr>
            <p:extLst>
              <p:ext uri="{D42A27DB-BD31-4B8C-83A1-F6EECF244321}">
                <p14:modId xmlns:p14="http://schemas.microsoft.com/office/powerpoint/2010/main" val="1948891704"/>
              </p:ext>
            </p:extLst>
          </p:nvPr>
        </p:nvGraphicFramePr>
        <p:xfrm>
          <a:off x="1011836" y="2077901"/>
          <a:ext cx="10515600" cy="3383280"/>
        </p:xfrm>
        <a:graphic>
          <a:graphicData uri="http://schemas.openxmlformats.org/drawingml/2006/table">
            <a:tbl>
              <a:tblPr>
                <a:tableStyleId>{F5AB1C69-6EDB-4FF4-983F-18BD219EF322}</a:tableStyleId>
              </a:tblPr>
              <a:tblGrid>
                <a:gridCol w="3505200">
                  <a:extLst>
                    <a:ext uri="{9D8B030D-6E8A-4147-A177-3AD203B41FA5}">
                      <a16:colId xmlns:a16="http://schemas.microsoft.com/office/drawing/2014/main" val="1642349368"/>
                    </a:ext>
                  </a:extLst>
                </a:gridCol>
                <a:gridCol w="3505200">
                  <a:extLst>
                    <a:ext uri="{9D8B030D-6E8A-4147-A177-3AD203B41FA5}">
                      <a16:colId xmlns:a16="http://schemas.microsoft.com/office/drawing/2014/main" val="1811771602"/>
                    </a:ext>
                  </a:extLst>
                </a:gridCol>
                <a:gridCol w="3505200">
                  <a:extLst>
                    <a:ext uri="{9D8B030D-6E8A-4147-A177-3AD203B41FA5}">
                      <a16:colId xmlns:a16="http://schemas.microsoft.com/office/drawing/2014/main" val="1386356112"/>
                    </a:ext>
                  </a:extLst>
                </a:gridCol>
              </a:tblGrid>
              <a:tr h="0">
                <a:tc>
                  <a:txBody>
                    <a:bodyPr/>
                    <a:lstStyle/>
                    <a:p>
                      <a:pPr algn="ctr">
                        <a:buNone/>
                      </a:pPr>
                      <a:r>
                        <a:rPr lang="en-US" b="1" dirty="0"/>
                        <a:t>Operation</a:t>
                      </a:r>
                    </a:p>
                  </a:txBody>
                  <a:tcPr anchor="ctr"/>
                </a:tc>
                <a:tc>
                  <a:txBody>
                    <a:bodyPr/>
                    <a:lstStyle/>
                    <a:p>
                      <a:pPr algn="ctr">
                        <a:buNone/>
                      </a:pPr>
                      <a:r>
                        <a:rPr lang="en-US" b="1" dirty="0"/>
                        <a:t>Method Example</a:t>
                      </a:r>
                    </a:p>
                  </a:txBody>
                  <a:tcPr anchor="ctr"/>
                </a:tc>
                <a:tc>
                  <a:txBody>
                    <a:bodyPr/>
                    <a:lstStyle/>
                    <a:p>
                      <a:pPr algn="ctr">
                        <a:buNone/>
                      </a:pPr>
                      <a:r>
                        <a:rPr lang="en-US" b="1" dirty="0"/>
                        <a:t>Description</a:t>
                      </a:r>
                    </a:p>
                  </a:txBody>
                  <a:tcPr anchor="ctr"/>
                </a:tc>
                <a:extLst>
                  <a:ext uri="{0D108BD9-81ED-4DB2-BD59-A6C34878D82A}">
                    <a16:rowId xmlns:a16="http://schemas.microsoft.com/office/drawing/2014/main" val="3050204460"/>
                  </a:ext>
                </a:extLst>
              </a:tr>
              <a:tr h="0">
                <a:tc>
                  <a:txBody>
                    <a:bodyPr/>
                    <a:lstStyle/>
                    <a:p>
                      <a:pPr>
                        <a:buNone/>
                      </a:pPr>
                      <a:r>
                        <a:rPr lang="en-US"/>
                        <a:t>Filter</a:t>
                      </a:r>
                    </a:p>
                  </a:txBody>
                  <a:tcPr anchor="ctr"/>
                </a:tc>
                <a:tc>
                  <a:txBody>
                    <a:bodyPr/>
                    <a:lstStyle/>
                    <a:p>
                      <a:pPr>
                        <a:buNone/>
                      </a:pPr>
                      <a:r>
                        <a:rPr lang="en-US"/>
                        <a:t>Where()</a:t>
                      </a:r>
                    </a:p>
                  </a:txBody>
                  <a:tcPr anchor="ctr"/>
                </a:tc>
                <a:tc>
                  <a:txBody>
                    <a:bodyPr/>
                    <a:lstStyle/>
                    <a:p>
                      <a:pPr>
                        <a:buNone/>
                      </a:pPr>
                      <a:r>
                        <a:rPr lang="en-GB"/>
                        <a:t>Select elements meeting a condition</a:t>
                      </a:r>
                    </a:p>
                  </a:txBody>
                  <a:tcPr anchor="ctr"/>
                </a:tc>
                <a:extLst>
                  <a:ext uri="{0D108BD9-81ED-4DB2-BD59-A6C34878D82A}">
                    <a16:rowId xmlns:a16="http://schemas.microsoft.com/office/drawing/2014/main" val="3345243310"/>
                  </a:ext>
                </a:extLst>
              </a:tr>
              <a:tr h="0">
                <a:tc>
                  <a:txBody>
                    <a:bodyPr/>
                    <a:lstStyle/>
                    <a:p>
                      <a:pPr>
                        <a:buNone/>
                      </a:pPr>
                      <a:r>
                        <a:rPr lang="en-US"/>
                        <a:t>Transform</a:t>
                      </a:r>
                    </a:p>
                  </a:txBody>
                  <a:tcPr anchor="ctr"/>
                </a:tc>
                <a:tc>
                  <a:txBody>
                    <a:bodyPr/>
                    <a:lstStyle/>
                    <a:p>
                      <a:pPr>
                        <a:buNone/>
                      </a:pPr>
                      <a:r>
                        <a:rPr lang="en-US" dirty="0"/>
                        <a:t>Select()</a:t>
                      </a:r>
                    </a:p>
                  </a:txBody>
                  <a:tcPr anchor="ctr"/>
                </a:tc>
                <a:tc>
                  <a:txBody>
                    <a:bodyPr/>
                    <a:lstStyle/>
                    <a:p>
                      <a:pPr>
                        <a:buNone/>
                      </a:pPr>
                      <a:r>
                        <a:rPr lang="en-GB"/>
                        <a:t>Change shape or value of elements</a:t>
                      </a:r>
                    </a:p>
                  </a:txBody>
                  <a:tcPr anchor="ctr"/>
                </a:tc>
                <a:extLst>
                  <a:ext uri="{0D108BD9-81ED-4DB2-BD59-A6C34878D82A}">
                    <a16:rowId xmlns:a16="http://schemas.microsoft.com/office/drawing/2014/main" val="400105588"/>
                  </a:ext>
                </a:extLst>
              </a:tr>
              <a:tr h="0">
                <a:tc>
                  <a:txBody>
                    <a:bodyPr/>
                    <a:lstStyle/>
                    <a:p>
                      <a:pPr>
                        <a:buNone/>
                      </a:pPr>
                      <a:r>
                        <a:rPr lang="en-US"/>
                        <a:t>Sort</a:t>
                      </a:r>
                    </a:p>
                  </a:txBody>
                  <a:tcPr anchor="ctr"/>
                </a:tc>
                <a:tc>
                  <a:txBody>
                    <a:bodyPr/>
                    <a:lstStyle/>
                    <a:p>
                      <a:pPr>
                        <a:buNone/>
                      </a:pPr>
                      <a:r>
                        <a:rPr lang="en-US"/>
                        <a:t>OrderBy(), OrderByDescending()</a:t>
                      </a:r>
                    </a:p>
                  </a:txBody>
                  <a:tcPr anchor="ctr"/>
                </a:tc>
                <a:tc>
                  <a:txBody>
                    <a:bodyPr/>
                    <a:lstStyle/>
                    <a:p>
                      <a:pPr>
                        <a:buNone/>
                      </a:pPr>
                      <a:r>
                        <a:rPr lang="en-US"/>
                        <a:t>Sort elements</a:t>
                      </a:r>
                    </a:p>
                  </a:txBody>
                  <a:tcPr anchor="ctr"/>
                </a:tc>
                <a:extLst>
                  <a:ext uri="{0D108BD9-81ED-4DB2-BD59-A6C34878D82A}">
                    <a16:rowId xmlns:a16="http://schemas.microsoft.com/office/drawing/2014/main" val="4181996206"/>
                  </a:ext>
                </a:extLst>
              </a:tr>
              <a:tr h="0">
                <a:tc>
                  <a:txBody>
                    <a:bodyPr/>
                    <a:lstStyle/>
                    <a:p>
                      <a:pPr>
                        <a:buNone/>
                      </a:pPr>
                      <a:r>
                        <a:rPr lang="en-US"/>
                        <a:t>Group</a:t>
                      </a:r>
                    </a:p>
                  </a:txBody>
                  <a:tcPr anchor="ctr"/>
                </a:tc>
                <a:tc>
                  <a:txBody>
                    <a:bodyPr/>
                    <a:lstStyle/>
                    <a:p>
                      <a:pPr>
                        <a:buNone/>
                      </a:pPr>
                      <a:r>
                        <a:rPr lang="en-US" dirty="0" err="1"/>
                        <a:t>GroupBy</a:t>
                      </a:r>
                      <a:r>
                        <a:rPr lang="en-US" dirty="0"/>
                        <a:t>()</a:t>
                      </a:r>
                    </a:p>
                  </a:txBody>
                  <a:tcPr anchor="ctr"/>
                </a:tc>
                <a:tc>
                  <a:txBody>
                    <a:bodyPr/>
                    <a:lstStyle/>
                    <a:p>
                      <a:pPr>
                        <a:buNone/>
                      </a:pPr>
                      <a:r>
                        <a:rPr lang="en-GB"/>
                        <a:t>Group elements by a key</a:t>
                      </a:r>
                    </a:p>
                  </a:txBody>
                  <a:tcPr anchor="ctr"/>
                </a:tc>
                <a:extLst>
                  <a:ext uri="{0D108BD9-81ED-4DB2-BD59-A6C34878D82A}">
                    <a16:rowId xmlns:a16="http://schemas.microsoft.com/office/drawing/2014/main" val="2546453304"/>
                  </a:ext>
                </a:extLst>
              </a:tr>
              <a:tr h="0">
                <a:tc>
                  <a:txBody>
                    <a:bodyPr/>
                    <a:lstStyle/>
                    <a:p>
                      <a:pPr>
                        <a:buNone/>
                      </a:pPr>
                      <a:r>
                        <a:rPr lang="en-US" dirty="0"/>
                        <a:t>Aggregate</a:t>
                      </a:r>
                    </a:p>
                  </a:txBody>
                  <a:tcPr anchor="ctr"/>
                </a:tc>
                <a:tc>
                  <a:txBody>
                    <a:bodyPr/>
                    <a:lstStyle/>
                    <a:p>
                      <a:pPr>
                        <a:buNone/>
                      </a:pPr>
                      <a:r>
                        <a:rPr lang="en-GB"/>
                        <a:t>Count(), Sum(), Average(), Max(), Min()</a:t>
                      </a:r>
                    </a:p>
                  </a:txBody>
                  <a:tcPr anchor="ctr"/>
                </a:tc>
                <a:tc>
                  <a:txBody>
                    <a:bodyPr/>
                    <a:lstStyle/>
                    <a:p>
                      <a:pPr>
                        <a:buNone/>
                      </a:pPr>
                      <a:r>
                        <a:rPr lang="en-US"/>
                        <a:t>Perform calculations</a:t>
                      </a:r>
                    </a:p>
                  </a:txBody>
                  <a:tcPr anchor="ctr"/>
                </a:tc>
                <a:extLst>
                  <a:ext uri="{0D108BD9-81ED-4DB2-BD59-A6C34878D82A}">
                    <a16:rowId xmlns:a16="http://schemas.microsoft.com/office/drawing/2014/main" val="4272676435"/>
                  </a:ext>
                </a:extLst>
              </a:tr>
              <a:tr h="0">
                <a:tc>
                  <a:txBody>
                    <a:bodyPr/>
                    <a:lstStyle/>
                    <a:p>
                      <a:pPr>
                        <a:buNone/>
                      </a:pPr>
                      <a:r>
                        <a:rPr lang="en-US"/>
                        <a:t>Find / Check</a:t>
                      </a:r>
                    </a:p>
                  </a:txBody>
                  <a:tcPr anchor="ctr"/>
                </a:tc>
                <a:tc>
                  <a:txBody>
                    <a:bodyPr/>
                    <a:lstStyle/>
                    <a:p>
                      <a:pPr>
                        <a:buNone/>
                      </a:pPr>
                      <a:r>
                        <a:rPr lang="en-US" dirty="0"/>
                        <a:t>First(), </a:t>
                      </a:r>
                      <a:r>
                        <a:rPr lang="en-US" dirty="0" err="1"/>
                        <a:t>FirstOrDefault</a:t>
                      </a:r>
                      <a:r>
                        <a:rPr lang="en-US" dirty="0"/>
                        <a:t>(), Any()</a:t>
                      </a:r>
                    </a:p>
                  </a:txBody>
                  <a:tcPr anchor="ctr"/>
                </a:tc>
                <a:tc>
                  <a:txBody>
                    <a:bodyPr/>
                    <a:lstStyle/>
                    <a:p>
                      <a:pPr>
                        <a:buNone/>
                      </a:pPr>
                      <a:r>
                        <a:rPr lang="en-GB" dirty="0"/>
                        <a:t>Get first element or check existence</a:t>
                      </a:r>
                    </a:p>
                  </a:txBody>
                  <a:tcPr anchor="ctr"/>
                </a:tc>
                <a:extLst>
                  <a:ext uri="{0D108BD9-81ED-4DB2-BD59-A6C34878D82A}">
                    <a16:rowId xmlns:a16="http://schemas.microsoft.com/office/drawing/2014/main" val="4008894154"/>
                  </a:ext>
                </a:extLst>
              </a:tr>
            </a:tbl>
          </a:graphicData>
        </a:graphic>
      </p:graphicFrame>
    </p:spTree>
    <p:extLst>
      <p:ext uri="{BB962C8B-B14F-4D97-AF65-F5344CB8AC3E}">
        <p14:creationId xmlns:p14="http://schemas.microsoft.com/office/powerpoint/2010/main" val="3907513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E3B8D-676C-0653-68FA-57FC77658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37800A-2EFD-C933-2462-2A18F82DDF6F}"/>
              </a:ext>
            </a:extLst>
          </p:cNvPr>
          <p:cNvSpPr>
            <a:spLocks noGrp="1"/>
          </p:cNvSpPr>
          <p:nvPr>
            <p:ph type="ctrTitle"/>
          </p:nvPr>
        </p:nvSpPr>
        <p:spPr>
          <a:xfrm>
            <a:off x="614597" y="644577"/>
            <a:ext cx="10912839" cy="719529"/>
          </a:xfrm>
        </p:spPr>
        <p:txBody>
          <a:bodyPr>
            <a:noAutofit/>
          </a:bodyPr>
          <a:lstStyle/>
          <a:p>
            <a:r>
              <a:rPr lang="en-US" b="1" dirty="0"/>
              <a:t>Example of </a:t>
            </a:r>
            <a:r>
              <a:rPr lang="en-US" b="1" dirty="0" err="1"/>
              <a:t>Linq</a:t>
            </a:r>
            <a:endParaRPr lang="en-US" b="1" dirty="0"/>
          </a:p>
        </p:txBody>
      </p:sp>
      <p:sp>
        <p:nvSpPr>
          <p:cNvPr id="7" name="Subtitle 2">
            <a:extLst>
              <a:ext uri="{FF2B5EF4-FFF2-40B4-BE49-F238E27FC236}">
                <a16:creationId xmlns:a16="http://schemas.microsoft.com/office/drawing/2014/main" id="{96DF0819-4194-9EA0-C16D-FDE22210CCAF}"/>
              </a:ext>
            </a:extLst>
          </p:cNvPr>
          <p:cNvSpPr>
            <a:spLocks noGrp="1"/>
          </p:cNvSpPr>
          <p:nvPr>
            <p:ph type="subTitle" idx="1"/>
          </p:nvPr>
        </p:nvSpPr>
        <p:spPr>
          <a:xfrm>
            <a:off x="1395371" y="1835309"/>
            <a:ext cx="4888288" cy="2043007"/>
          </a:xfrm>
        </p:spPr>
        <p:txBody>
          <a:bodyPr>
            <a:normAutofit/>
          </a:bodyPr>
          <a:lstStyle/>
          <a:p>
            <a:pPr marL="342900" indent="-342900" algn="l">
              <a:buFont typeface="Arial" panose="020B0604020202020204" pitchFamily="34" charset="0"/>
              <a:buChar char="•"/>
            </a:pPr>
            <a:r>
              <a:rPr lang="en-GB" sz="2800" dirty="0"/>
              <a:t>Consider a Class that has declare some </a:t>
            </a:r>
            <a:r>
              <a:rPr lang="en-US" sz="2800" dirty="0"/>
              <a:t>data properties</a:t>
            </a:r>
          </a:p>
          <a:p>
            <a:pPr marL="342900" indent="-342900" algn="l">
              <a:buFont typeface="Arial" panose="020B0604020202020204" pitchFamily="34" charset="0"/>
              <a:buChar char="•"/>
            </a:pPr>
            <a:r>
              <a:rPr lang="en-US" sz="2800" dirty="0"/>
              <a:t>Then Assign values for the list of defined data properties.</a:t>
            </a:r>
            <a:endParaRPr lang="en-GB" sz="2800" dirty="0"/>
          </a:p>
        </p:txBody>
      </p:sp>
      <p:sp>
        <p:nvSpPr>
          <p:cNvPr id="4" name="TextBox 3">
            <a:extLst>
              <a:ext uri="{FF2B5EF4-FFF2-40B4-BE49-F238E27FC236}">
                <a16:creationId xmlns:a16="http://schemas.microsoft.com/office/drawing/2014/main" id="{04F82429-90F7-0D80-54B2-DC299F8CFE02}"/>
              </a:ext>
            </a:extLst>
          </p:cNvPr>
          <p:cNvSpPr txBox="1"/>
          <p:nvPr/>
        </p:nvSpPr>
        <p:spPr>
          <a:xfrm>
            <a:off x="5945156" y="6345449"/>
            <a:ext cx="455643" cy="369332"/>
          </a:xfrm>
          <a:prstGeom prst="rect">
            <a:avLst/>
          </a:prstGeom>
          <a:noFill/>
        </p:spPr>
        <p:txBody>
          <a:bodyPr wrap="square" rtlCol="0">
            <a:spAutoFit/>
          </a:bodyPr>
          <a:lstStyle/>
          <a:p>
            <a:r>
              <a:rPr lang="en-US" dirty="0"/>
              <a:t>86</a:t>
            </a:r>
          </a:p>
        </p:txBody>
      </p:sp>
      <p:pic>
        <p:nvPicPr>
          <p:cNvPr id="5" name="Picture 4">
            <a:extLst>
              <a:ext uri="{FF2B5EF4-FFF2-40B4-BE49-F238E27FC236}">
                <a16:creationId xmlns:a16="http://schemas.microsoft.com/office/drawing/2014/main" id="{5581D448-3AEC-C727-7BE7-1FC8A1AF85A3}"/>
              </a:ext>
            </a:extLst>
          </p:cNvPr>
          <p:cNvPicPr>
            <a:picLocks noChangeAspect="1"/>
          </p:cNvPicPr>
          <p:nvPr/>
        </p:nvPicPr>
        <p:blipFill>
          <a:blip r:embed="rId2"/>
          <a:stretch>
            <a:fillRect/>
          </a:stretch>
        </p:blipFill>
        <p:spPr>
          <a:xfrm>
            <a:off x="6614290" y="1364106"/>
            <a:ext cx="5045941" cy="3102964"/>
          </a:xfrm>
          <a:prstGeom prst="rect">
            <a:avLst/>
          </a:prstGeom>
        </p:spPr>
      </p:pic>
      <p:pic>
        <p:nvPicPr>
          <p:cNvPr id="8" name="Picture 7">
            <a:extLst>
              <a:ext uri="{FF2B5EF4-FFF2-40B4-BE49-F238E27FC236}">
                <a16:creationId xmlns:a16="http://schemas.microsoft.com/office/drawing/2014/main" id="{857E2027-1EB7-ACDB-3074-63AFFD1DD004}"/>
              </a:ext>
            </a:extLst>
          </p:cNvPr>
          <p:cNvPicPr>
            <a:picLocks noChangeAspect="1"/>
          </p:cNvPicPr>
          <p:nvPr/>
        </p:nvPicPr>
        <p:blipFill>
          <a:blip r:embed="rId3"/>
          <a:stretch>
            <a:fillRect/>
          </a:stretch>
        </p:blipFill>
        <p:spPr>
          <a:xfrm>
            <a:off x="1395371" y="4617408"/>
            <a:ext cx="10264860" cy="1728041"/>
          </a:xfrm>
          <a:prstGeom prst="rect">
            <a:avLst/>
          </a:prstGeom>
        </p:spPr>
      </p:pic>
      <p:pic>
        <p:nvPicPr>
          <p:cNvPr id="11" name="Picture 10">
            <a:extLst>
              <a:ext uri="{FF2B5EF4-FFF2-40B4-BE49-F238E27FC236}">
                <a16:creationId xmlns:a16="http://schemas.microsoft.com/office/drawing/2014/main" id="{9E02E5BA-86F0-49C2-116E-8340EA303B94}"/>
              </a:ext>
            </a:extLst>
          </p:cNvPr>
          <p:cNvPicPr>
            <a:picLocks noChangeAspect="1"/>
          </p:cNvPicPr>
          <p:nvPr/>
        </p:nvPicPr>
        <p:blipFill>
          <a:blip r:embed="rId4"/>
          <a:srcRect l="83891" r="5635" b="71837"/>
          <a:stretch>
            <a:fillRect/>
          </a:stretch>
        </p:blipFill>
        <p:spPr>
          <a:xfrm>
            <a:off x="5140809" y="5776686"/>
            <a:ext cx="679419" cy="268326"/>
          </a:xfrm>
          <a:prstGeom prst="rect">
            <a:avLst/>
          </a:prstGeom>
        </p:spPr>
      </p:pic>
    </p:spTree>
    <p:extLst>
      <p:ext uri="{BB962C8B-B14F-4D97-AF65-F5344CB8AC3E}">
        <p14:creationId xmlns:p14="http://schemas.microsoft.com/office/powerpoint/2010/main" val="40605511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46874-E32F-52C1-A4F1-92B83B3D3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432559-4EF0-199B-026C-9BFE6C396194}"/>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Selection</a:t>
            </a:r>
          </a:p>
        </p:txBody>
      </p:sp>
      <p:sp>
        <p:nvSpPr>
          <p:cNvPr id="7" name="Subtitle 2">
            <a:extLst>
              <a:ext uri="{FF2B5EF4-FFF2-40B4-BE49-F238E27FC236}">
                <a16:creationId xmlns:a16="http://schemas.microsoft.com/office/drawing/2014/main" id="{6C302D03-B478-0B32-F03A-6DDE5D771C5D}"/>
              </a:ext>
            </a:extLst>
          </p:cNvPr>
          <p:cNvSpPr>
            <a:spLocks noGrp="1"/>
          </p:cNvSpPr>
          <p:nvPr>
            <p:ph type="subTitle" idx="1"/>
          </p:nvPr>
        </p:nvSpPr>
        <p:spPr>
          <a:xfrm>
            <a:off x="1608083" y="1587586"/>
            <a:ext cx="8387255" cy="719529"/>
          </a:xfrm>
        </p:spPr>
        <p:txBody>
          <a:bodyPr>
            <a:normAutofit fontScale="77500" lnSpcReduction="20000"/>
          </a:bodyPr>
          <a:lstStyle/>
          <a:p>
            <a:pPr algn="l"/>
            <a:r>
              <a:rPr lang="en-GB" sz="2800" b="1" dirty="0"/>
              <a:t>Without LINQ</a:t>
            </a:r>
            <a:r>
              <a:rPr lang="en-GB" sz="2800" dirty="0"/>
              <a:t>:</a:t>
            </a:r>
          </a:p>
          <a:p>
            <a:pPr algn="l"/>
            <a:r>
              <a:rPr lang="en-GB" sz="2800" dirty="0"/>
              <a:t>   	Now access the value of Title in the list using normal loop.</a:t>
            </a:r>
          </a:p>
        </p:txBody>
      </p:sp>
      <p:sp>
        <p:nvSpPr>
          <p:cNvPr id="4" name="TextBox 3">
            <a:extLst>
              <a:ext uri="{FF2B5EF4-FFF2-40B4-BE49-F238E27FC236}">
                <a16:creationId xmlns:a16="http://schemas.microsoft.com/office/drawing/2014/main" id="{2E3AD073-AE2E-EE57-6029-E6C883D2F1B6}"/>
              </a:ext>
            </a:extLst>
          </p:cNvPr>
          <p:cNvSpPr txBox="1"/>
          <p:nvPr/>
        </p:nvSpPr>
        <p:spPr>
          <a:xfrm>
            <a:off x="5945156" y="6345449"/>
            <a:ext cx="455643" cy="369332"/>
          </a:xfrm>
          <a:prstGeom prst="rect">
            <a:avLst/>
          </a:prstGeom>
          <a:noFill/>
        </p:spPr>
        <p:txBody>
          <a:bodyPr wrap="square" rtlCol="0">
            <a:spAutoFit/>
          </a:bodyPr>
          <a:lstStyle/>
          <a:p>
            <a:r>
              <a:rPr lang="en-US" dirty="0"/>
              <a:t>87</a:t>
            </a:r>
          </a:p>
        </p:txBody>
      </p:sp>
      <p:pic>
        <p:nvPicPr>
          <p:cNvPr id="6" name="Picture 5">
            <a:extLst>
              <a:ext uri="{FF2B5EF4-FFF2-40B4-BE49-F238E27FC236}">
                <a16:creationId xmlns:a16="http://schemas.microsoft.com/office/drawing/2014/main" id="{41799284-6E65-F65A-5FF8-1A868D51E288}"/>
              </a:ext>
            </a:extLst>
          </p:cNvPr>
          <p:cNvPicPr>
            <a:picLocks noChangeAspect="1"/>
          </p:cNvPicPr>
          <p:nvPr/>
        </p:nvPicPr>
        <p:blipFill>
          <a:blip r:embed="rId2"/>
          <a:stretch>
            <a:fillRect/>
          </a:stretch>
        </p:blipFill>
        <p:spPr>
          <a:xfrm>
            <a:off x="2443162" y="2307115"/>
            <a:ext cx="7003988" cy="1334093"/>
          </a:xfrm>
          <a:prstGeom prst="rect">
            <a:avLst/>
          </a:prstGeom>
        </p:spPr>
      </p:pic>
      <p:sp>
        <p:nvSpPr>
          <p:cNvPr id="9" name="Subtitle 2">
            <a:extLst>
              <a:ext uri="{FF2B5EF4-FFF2-40B4-BE49-F238E27FC236}">
                <a16:creationId xmlns:a16="http://schemas.microsoft.com/office/drawing/2014/main" id="{6D010B3D-D9F8-8EEC-14EF-2E874EAF94C6}"/>
              </a:ext>
            </a:extLst>
          </p:cNvPr>
          <p:cNvSpPr txBox="1">
            <a:spLocks/>
          </p:cNvSpPr>
          <p:nvPr/>
        </p:nvSpPr>
        <p:spPr>
          <a:xfrm>
            <a:off x="1608083" y="3641208"/>
            <a:ext cx="10263351" cy="99235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With LINQ</a:t>
            </a:r>
            <a:r>
              <a:rPr lang="en-GB" sz="2800" dirty="0"/>
              <a:t>:</a:t>
            </a:r>
          </a:p>
          <a:p>
            <a:pPr algn="l"/>
            <a:r>
              <a:rPr lang="en-GB" sz="2800" dirty="0"/>
              <a:t>   	</a:t>
            </a:r>
            <a:r>
              <a:rPr lang="en-GB" sz="3400" dirty="0"/>
              <a:t>Rewrite the loop with the Select function to make the code more concise and expressive.</a:t>
            </a:r>
          </a:p>
          <a:p>
            <a:pPr algn="l"/>
            <a:endParaRPr lang="en-GB" sz="2800" dirty="0"/>
          </a:p>
        </p:txBody>
      </p:sp>
      <p:pic>
        <p:nvPicPr>
          <p:cNvPr id="11" name="Picture 10">
            <a:extLst>
              <a:ext uri="{FF2B5EF4-FFF2-40B4-BE49-F238E27FC236}">
                <a16:creationId xmlns:a16="http://schemas.microsoft.com/office/drawing/2014/main" id="{CEAC9EA2-1F79-E715-6790-7A1949EF5172}"/>
              </a:ext>
            </a:extLst>
          </p:cNvPr>
          <p:cNvPicPr>
            <a:picLocks noChangeAspect="1"/>
          </p:cNvPicPr>
          <p:nvPr/>
        </p:nvPicPr>
        <p:blipFill>
          <a:blip r:embed="rId3"/>
          <a:stretch>
            <a:fillRect/>
          </a:stretch>
        </p:blipFill>
        <p:spPr>
          <a:xfrm>
            <a:off x="2443162" y="4633563"/>
            <a:ext cx="6956332" cy="1357333"/>
          </a:xfrm>
          <a:prstGeom prst="rect">
            <a:avLst/>
          </a:prstGeom>
        </p:spPr>
      </p:pic>
    </p:spTree>
    <p:extLst>
      <p:ext uri="{BB962C8B-B14F-4D97-AF65-F5344CB8AC3E}">
        <p14:creationId xmlns:p14="http://schemas.microsoft.com/office/powerpoint/2010/main" val="8098692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757B8-BD2E-4AD3-C649-F0329DAAC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C62EB2-7D68-0BC7-6AD5-63B682F6F4DD}"/>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Filtering</a:t>
            </a:r>
          </a:p>
        </p:txBody>
      </p:sp>
      <p:sp>
        <p:nvSpPr>
          <p:cNvPr id="7" name="Subtitle 2">
            <a:extLst>
              <a:ext uri="{FF2B5EF4-FFF2-40B4-BE49-F238E27FC236}">
                <a16:creationId xmlns:a16="http://schemas.microsoft.com/office/drawing/2014/main" id="{1DF9D325-9080-26F7-2D75-952901651C22}"/>
              </a:ext>
            </a:extLst>
          </p:cNvPr>
          <p:cNvSpPr>
            <a:spLocks noGrp="1"/>
          </p:cNvSpPr>
          <p:nvPr>
            <p:ph type="subTitle" idx="1"/>
          </p:nvPr>
        </p:nvSpPr>
        <p:spPr>
          <a:xfrm>
            <a:off x="1039102" y="1587586"/>
            <a:ext cx="10723394" cy="1723173"/>
          </a:xfrm>
        </p:spPr>
        <p:txBody>
          <a:bodyPr>
            <a:normAutofit/>
          </a:bodyPr>
          <a:lstStyle/>
          <a:p>
            <a:pPr marL="457200" indent="-457200" algn="l">
              <a:buFont typeface="Arial" panose="020B0604020202020204" pitchFamily="34" charset="0"/>
              <a:buChar char="•"/>
            </a:pPr>
            <a:r>
              <a:rPr lang="en-GB" sz="2800" dirty="0"/>
              <a:t>Use the Where method to filter games based on a specific condition, such as matching a genre.</a:t>
            </a:r>
          </a:p>
          <a:p>
            <a:pPr marL="457200" indent="-457200" algn="l">
              <a:buFont typeface="Arial" panose="020B0604020202020204" pitchFamily="34" charset="0"/>
              <a:buChar char="•"/>
            </a:pPr>
            <a:r>
              <a:rPr lang="en-GB" sz="2800" dirty="0"/>
              <a:t> This method returns a subset of elements that satisfy the condition.</a:t>
            </a:r>
          </a:p>
        </p:txBody>
      </p:sp>
      <p:sp>
        <p:nvSpPr>
          <p:cNvPr id="4" name="TextBox 3">
            <a:extLst>
              <a:ext uri="{FF2B5EF4-FFF2-40B4-BE49-F238E27FC236}">
                <a16:creationId xmlns:a16="http://schemas.microsoft.com/office/drawing/2014/main" id="{0C73514A-C1BC-B341-E462-D547BDDC8B01}"/>
              </a:ext>
            </a:extLst>
          </p:cNvPr>
          <p:cNvSpPr txBox="1"/>
          <p:nvPr/>
        </p:nvSpPr>
        <p:spPr>
          <a:xfrm>
            <a:off x="5945156" y="6345449"/>
            <a:ext cx="455643" cy="369332"/>
          </a:xfrm>
          <a:prstGeom prst="rect">
            <a:avLst/>
          </a:prstGeom>
          <a:noFill/>
        </p:spPr>
        <p:txBody>
          <a:bodyPr wrap="square" rtlCol="0">
            <a:spAutoFit/>
          </a:bodyPr>
          <a:lstStyle/>
          <a:p>
            <a:r>
              <a:rPr lang="en-US" dirty="0"/>
              <a:t>88</a:t>
            </a:r>
          </a:p>
        </p:txBody>
      </p:sp>
      <p:pic>
        <p:nvPicPr>
          <p:cNvPr id="5" name="Picture 4">
            <a:extLst>
              <a:ext uri="{FF2B5EF4-FFF2-40B4-BE49-F238E27FC236}">
                <a16:creationId xmlns:a16="http://schemas.microsoft.com/office/drawing/2014/main" id="{FF788246-FAA0-FAB3-8FFA-14EC7D0C3C03}"/>
              </a:ext>
            </a:extLst>
          </p:cNvPr>
          <p:cNvPicPr>
            <a:picLocks noChangeAspect="1"/>
          </p:cNvPicPr>
          <p:nvPr/>
        </p:nvPicPr>
        <p:blipFill>
          <a:blip r:embed="rId2"/>
          <a:stretch>
            <a:fillRect/>
          </a:stretch>
        </p:blipFill>
        <p:spPr>
          <a:xfrm>
            <a:off x="411080" y="3452067"/>
            <a:ext cx="7254465" cy="1595438"/>
          </a:xfrm>
          <a:prstGeom prst="rect">
            <a:avLst/>
          </a:prstGeom>
        </p:spPr>
      </p:pic>
      <p:sp>
        <p:nvSpPr>
          <p:cNvPr id="8" name="Subtitle 2">
            <a:extLst>
              <a:ext uri="{FF2B5EF4-FFF2-40B4-BE49-F238E27FC236}">
                <a16:creationId xmlns:a16="http://schemas.microsoft.com/office/drawing/2014/main" id="{7541C2C2-5FA1-ADBB-6E87-4FA3261E4E4E}"/>
              </a:ext>
            </a:extLst>
          </p:cNvPr>
          <p:cNvSpPr txBox="1">
            <a:spLocks/>
          </p:cNvSpPr>
          <p:nvPr/>
        </p:nvSpPr>
        <p:spPr>
          <a:xfrm>
            <a:off x="1446544" y="5134827"/>
            <a:ext cx="10723394" cy="17231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sp>
        <p:nvSpPr>
          <p:cNvPr id="10" name="Subtitle 2">
            <a:extLst>
              <a:ext uri="{FF2B5EF4-FFF2-40B4-BE49-F238E27FC236}">
                <a16:creationId xmlns:a16="http://schemas.microsoft.com/office/drawing/2014/main" id="{0BD410BA-8EEB-7F1A-D0B4-809470C25214}"/>
              </a:ext>
            </a:extLst>
          </p:cNvPr>
          <p:cNvSpPr txBox="1">
            <a:spLocks/>
          </p:cNvSpPr>
          <p:nvPr/>
        </p:nvSpPr>
        <p:spPr>
          <a:xfrm>
            <a:off x="444201" y="5270414"/>
            <a:ext cx="8425464" cy="613314"/>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b="1" dirty="0"/>
              <a:t>OUTPUT: Tetris(</a:t>
            </a:r>
            <a:r>
              <a:rPr lang="en-GB" sz="2600" dirty="0"/>
              <a:t>Show title with genre==RPG</a:t>
            </a:r>
            <a:r>
              <a:rPr lang="en-GB" sz="2800" b="1" dirty="0"/>
              <a:t>)</a:t>
            </a:r>
            <a:br>
              <a:rPr lang="en-GB" sz="2800" dirty="0"/>
            </a:br>
            <a:endParaRPr lang="en-GB" sz="2800" dirty="0"/>
          </a:p>
        </p:txBody>
      </p:sp>
      <p:pic>
        <p:nvPicPr>
          <p:cNvPr id="2050" name="Picture 2" descr="Diagram that shows a LINQ filtering operation">
            <a:extLst>
              <a:ext uri="{FF2B5EF4-FFF2-40B4-BE49-F238E27FC236}">
                <a16:creationId xmlns:a16="http://schemas.microsoft.com/office/drawing/2014/main" id="{687BA052-0B34-C35B-DBF5-DB993C7CA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9698" y="3188174"/>
            <a:ext cx="3928102" cy="212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185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D3985-9A28-293C-F7EE-89A0BDE781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6B367-8707-9627-ED96-129D85E9FB48}"/>
              </a:ext>
            </a:extLst>
          </p:cNvPr>
          <p:cNvSpPr>
            <a:spLocks noGrp="1"/>
          </p:cNvSpPr>
          <p:nvPr>
            <p:ph type="ctrTitle"/>
          </p:nvPr>
        </p:nvSpPr>
        <p:spPr>
          <a:xfrm>
            <a:off x="1039318" y="327885"/>
            <a:ext cx="10113364" cy="1036221"/>
          </a:xfrm>
        </p:spPr>
        <p:txBody>
          <a:bodyPr/>
          <a:lstStyle/>
          <a:p>
            <a:r>
              <a:rPr lang="en-US" b="1" dirty="0"/>
              <a:t>OOP  Basic</a:t>
            </a:r>
          </a:p>
        </p:txBody>
      </p:sp>
      <p:sp>
        <p:nvSpPr>
          <p:cNvPr id="4" name="TextBox 3">
            <a:extLst>
              <a:ext uri="{FF2B5EF4-FFF2-40B4-BE49-F238E27FC236}">
                <a16:creationId xmlns:a16="http://schemas.microsoft.com/office/drawing/2014/main" id="{C971DCBB-5C5C-A574-8571-3F311EF98B08}"/>
              </a:ext>
            </a:extLst>
          </p:cNvPr>
          <p:cNvSpPr txBox="1"/>
          <p:nvPr/>
        </p:nvSpPr>
        <p:spPr>
          <a:xfrm>
            <a:off x="5945157" y="6345449"/>
            <a:ext cx="301686" cy="369332"/>
          </a:xfrm>
          <a:prstGeom prst="rect">
            <a:avLst/>
          </a:prstGeom>
          <a:noFill/>
        </p:spPr>
        <p:txBody>
          <a:bodyPr wrap="square" rtlCol="0">
            <a:spAutoFit/>
          </a:bodyPr>
          <a:lstStyle/>
          <a:p>
            <a:r>
              <a:rPr lang="en-US" dirty="0"/>
              <a:t>8</a:t>
            </a:r>
          </a:p>
        </p:txBody>
      </p:sp>
      <p:sp>
        <p:nvSpPr>
          <p:cNvPr id="6" name="Subtitle 2">
            <a:extLst>
              <a:ext uri="{FF2B5EF4-FFF2-40B4-BE49-F238E27FC236}">
                <a16:creationId xmlns:a16="http://schemas.microsoft.com/office/drawing/2014/main" id="{5D740C39-9426-10A7-5154-B56122E70EB5}"/>
              </a:ext>
            </a:extLst>
          </p:cNvPr>
          <p:cNvSpPr txBox="1">
            <a:spLocks/>
          </p:cNvSpPr>
          <p:nvPr/>
        </p:nvSpPr>
        <p:spPr>
          <a:xfrm>
            <a:off x="1364105" y="1807154"/>
            <a:ext cx="9788577" cy="180715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t>Use of Method</a:t>
            </a:r>
            <a:r>
              <a:rPr lang="en-US" sz="2800" dirty="0"/>
              <a:t>:</a:t>
            </a:r>
          </a:p>
          <a:p>
            <a:pPr algn="l"/>
            <a:endParaRPr lang="en-US" sz="2800" dirty="0"/>
          </a:p>
          <a:p>
            <a:pPr algn="l"/>
            <a:endParaRPr lang="en-US" sz="2800" i="1" dirty="0"/>
          </a:p>
        </p:txBody>
      </p:sp>
      <p:graphicFrame>
        <p:nvGraphicFramePr>
          <p:cNvPr id="10" name="Table 9">
            <a:extLst>
              <a:ext uri="{FF2B5EF4-FFF2-40B4-BE49-F238E27FC236}">
                <a16:creationId xmlns:a16="http://schemas.microsoft.com/office/drawing/2014/main" id="{AC254465-BBC2-7FAA-4375-5F1EC6A13EE7}"/>
              </a:ext>
            </a:extLst>
          </p:cNvPr>
          <p:cNvGraphicFramePr>
            <a:graphicFrameLocks noGrp="1"/>
          </p:cNvGraphicFramePr>
          <p:nvPr>
            <p:extLst>
              <p:ext uri="{D42A27DB-BD31-4B8C-83A1-F6EECF244321}">
                <p14:modId xmlns:p14="http://schemas.microsoft.com/office/powerpoint/2010/main" val="1220240799"/>
              </p:ext>
            </p:extLst>
          </p:nvPr>
        </p:nvGraphicFramePr>
        <p:xfrm>
          <a:off x="1358462" y="2252678"/>
          <a:ext cx="7988349" cy="3017520"/>
        </p:xfrm>
        <a:graphic>
          <a:graphicData uri="http://schemas.openxmlformats.org/drawingml/2006/table">
            <a:tbl>
              <a:tblPr/>
              <a:tblGrid>
                <a:gridCol w="7988349">
                  <a:extLst>
                    <a:ext uri="{9D8B030D-6E8A-4147-A177-3AD203B41FA5}">
                      <a16:colId xmlns:a16="http://schemas.microsoft.com/office/drawing/2014/main" val="3883810435"/>
                    </a:ext>
                  </a:extLst>
                </a:gridCol>
              </a:tblGrid>
              <a:tr h="0">
                <a:tc>
                  <a:txBody>
                    <a:bodyPr/>
                    <a:lstStyle/>
                    <a:p>
                      <a:pPr rtl="0" eaLnBrk="0" fontAlgn="base" latinLnBrk="0" hangingPunct="0"/>
                      <a:r>
                        <a:rPr lang="en-US" sz="2400" b="1" i="0" kern="1200" baseline="0" dirty="0">
                          <a:solidFill>
                            <a:schemeClr val="tx1"/>
                          </a:solidFill>
                          <a:effectLst/>
                          <a:latin typeface="+mn-lt"/>
                          <a:ea typeface="+mn-ea"/>
                          <a:cs typeface="+mn-cs"/>
                        </a:rPr>
                        <a:t>Perform actions</a:t>
                      </a:r>
                      <a:r>
                        <a:rPr lang="en-US" sz="2400" b="0" i="0" kern="1200" baseline="0" dirty="0">
                          <a:solidFill>
                            <a:schemeClr val="tx1"/>
                          </a:solidFill>
                          <a:effectLst/>
                          <a:latin typeface="+mn-lt"/>
                          <a:ea typeface="+mn-ea"/>
                          <a:cs typeface="+mn-cs"/>
                        </a:rPr>
                        <a:t> — defines what an object can do.</a:t>
                      </a:r>
                      <a:endParaRPr lang="en-US" sz="2400" dirty="0">
                        <a:effectLst/>
                      </a:endParaRPr>
                    </a:p>
                    <a:p>
                      <a:pPr rtl="0" eaLnBrk="0" fontAlgn="base" latinLnBrk="0" hangingPunct="0"/>
                      <a:r>
                        <a:rPr lang="en-US" sz="2400" b="1" i="0" kern="1200" baseline="0" dirty="0">
                          <a:solidFill>
                            <a:schemeClr val="tx1"/>
                          </a:solidFill>
                          <a:effectLst/>
                          <a:latin typeface="+mn-lt"/>
                          <a:ea typeface="+mn-ea"/>
                          <a:cs typeface="+mn-cs"/>
                        </a:rPr>
                        <a:t>Organize code</a:t>
                      </a:r>
                      <a:r>
                        <a:rPr lang="en-US" sz="2400" b="0" i="0" kern="1200" baseline="0" dirty="0">
                          <a:solidFill>
                            <a:schemeClr val="tx1"/>
                          </a:solidFill>
                          <a:effectLst/>
                          <a:latin typeface="+mn-lt"/>
                          <a:ea typeface="+mn-ea"/>
                          <a:cs typeface="+mn-cs"/>
                        </a:rPr>
                        <a:t> — keeps tasks in separate blocks instead of writing everything in Main().</a:t>
                      </a:r>
                      <a:endParaRPr lang="en-US" sz="3200" dirty="0">
                        <a:effectLst/>
                      </a:endParaRPr>
                    </a:p>
                    <a:p>
                      <a:pPr rtl="0" eaLnBrk="0" fontAlgn="base" latinLnBrk="0" hangingPunct="0"/>
                      <a:r>
                        <a:rPr lang="en-US" sz="2400" b="1" i="0" kern="1200" baseline="0" dirty="0">
                          <a:solidFill>
                            <a:schemeClr val="tx1"/>
                          </a:solidFill>
                          <a:effectLst/>
                          <a:latin typeface="+mn-lt"/>
                          <a:ea typeface="+mn-ea"/>
                          <a:cs typeface="+mn-cs"/>
                        </a:rPr>
                        <a:t>Reuse code</a:t>
                      </a:r>
                      <a:r>
                        <a:rPr lang="en-US" sz="2400" b="0" i="0" kern="1200" baseline="0" dirty="0">
                          <a:solidFill>
                            <a:schemeClr val="tx1"/>
                          </a:solidFill>
                          <a:effectLst/>
                          <a:latin typeface="+mn-lt"/>
                          <a:ea typeface="+mn-ea"/>
                          <a:cs typeface="+mn-cs"/>
                        </a:rPr>
                        <a:t> — you can call the same method multiple times instead of repeating code.</a:t>
                      </a:r>
                      <a:endParaRPr lang="en-US" sz="3200" dirty="0">
                        <a:effectLst/>
                      </a:endParaRPr>
                    </a:p>
                    <a:p>
                      <a:pPr rtl="0" eaLnBrk="0" fontAlgn="base" latinLnBrk="0" hangingPunct="0"/>
                      <a:r>
                        <a:rPr lang="en-US" sz="2400" b="1" i="0" kern="1200" baseline="0" dirty="0">
                          <a:solidFill>
                            <a:schemeClr val="tx1"/>
                          </a:solidFill>
                          <a:effectLst/>
                          <a:latin typeface="+mn-lt"/>
                          <a:ea typeface="+mn-ea"/>
                          <a:cs typeface="+mn-cs"/>
                        </a:rPr>
                        <a:t>Take inputs and give outputs</a:t>
                      </a:r>
                      <a:r>
                        <a:rPr lang="en-US" sz="2400" b="0" i="0" kern="1200" baseline="0" dirty="0">
                          <a:solidFill>
                            <a:schemeClr val="tx1"/>
                          </a:solidFill>
                          <a:effectLst/>
                          <a:latin typeface="+mn-lt"/>
                          <a:ea typeface="+mn-ea"/>
                          <a:cs typeface="+mn-cs"/>
                        </a:rPr>
                        <a:t> — methods can process data and return results.</a:t>
                      </a:r>
                      <a:endParaRPr lang="en-US" sz="3200" dirty="0">
                        <a:effectLst/>
                      </a:endParaRPr>
                    </a:p>
                    <a:p>
                      <a:pPr marL="0" indent="0">
                        <a:buFont typeface="+mj-lt"/>
                        <a:buNone/>
                      </a:pPr>
                      <a:endParaRPr lang="en-GB" sz="2400" i="1" dirty="0"/>
                    </a:p>
                  </a:txBody>
                  <a:tcPr anchor="ctr">
                    <a:lnL>
                      <a:noFill/>
                    </a:lnL>
                    <a:lnR>
                      <a:noFill/>
                    </a:lnR>
                    <a:lnT>
                      <a:noFill/>
                    </a:lnT>
                    <a:lnB>
                      <a:noFill/>
                    </a:lnB>
                    <a:noFill/>
                  </a:tcPr>
                </a:tc>
                <a:extLst>
                  <a:ext uri="{0D108BD9-81ED-4DB2-BD59-A6C34878D82A}">
                    <a16:rowId xmlns:a16="http://schemas.microsoft.com/office/drawing/2014/main" val="1412425219"/>
                  </a:ext>
                </a:extLst>
              </a:tr>
            </a:tbl>
          </a:graphicData>
        </a:graphic>
      </p:graphicFrame>
      <p:pic>
        <p:nvPicPr>
          <p:cNvPr id="9" name="Picture 4" descr="39 Hose plan ideas | small house plans, house floor plans, house layouts">
            <a:extLst>
              <a:ext uri="{FF2B5EF4-FFF2-40B4-BE49-F238E27FC236}">
                <a16:creationId xmlns:a16="http://schemas.microsoft.com/office/drawing/2014/main" id="{6B212C73-2ED4-AD85-5181-B3065B884F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284"/>
          <a:stretch>
            <a:fillRect/>
          </a:stretch>
        </p:blipFill>
        <p:spPr bwMode="auto">
          <a:xfrm>
            <a:off x="9497901" y="2704897"/>
            <a:ext cx="2355187" cy="3329715"/>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a:extLst>
              <a:ext uri="{FF2B5EF4-FFF2-40B4-BE49-F238E27FC236}">
                <a16:creationId xmlns:a16="http://schemas.microsoft.com/office/drawing/2014/main" id="{D92423C9-33FC-8505-3FEB-0FEFBCE920BC}"/>
              </a:ext>
            </a:extLst>
          </p:cNvPr>
          <p:cNvSpPr txBox="1">
            <a:spLocks/>
          </p:cNvSpPr>
          <p:nvPr/>
        </p:nvSpPr>
        <p:spPr>
          <a:xfrm>
            <a:off x="1191720" y="5050846"/>
            <a:ext cx="5902764" cy="12946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Ex:</a:t>
            </a:r>
          </a:p>
          <a:p>
            <a:pPr algn="l"/>
            <a:r>
              <a:rPr lang="en-US" sz="2000" dirty="0" err="1"/>
              <a:t>OpenDoor</a:t>
            </a:r>
            <a:r>
              <a:rPr lang="en-US" sz="2000" dirty="0"/>
              <a:t>();</a:t>
            </a:r>
          </a:p>
          <a:p>
            <a:pPr algn="l"/>
            <a:endParaRPr lang="en-US" sz="2800" dirty="0"/>
          </a:p>
          <a:p>
            <a:pPr algn="l"/>
            <a:endParaRPr lang="en-US" sz="2800" i="1" dirty="0"/>
          </a:p>
        </p:txBody>
      </p:sp>
    </p:spTree>
    <p:extLst>
      <p:ext uri="{BB962C8B-B14F-4D97-AF65-F5344CB8AC3E}">
        <p14:creationId xmlns:p14="http://schemas.microsoft.com/office/powerpoint/2010/main" val="15593524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A891-D0B0-1DE9-91A6-0341ED12E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4AFA99-1A03-2A90-77D1-B48DA241043F}"/>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Grouping </a:t>
            </a:r>
          </a:p>
        </p:txBody>
      </p:sp>
      <p:sp>
        <p:nvSpPr>
          <p:cNvPr id="7" name="Subtitle 2">
            <a:extLst>
              <a:ext uri="{FF2B5EF4-FFF2-40B4-BE49-F238E27FC236}">
                <a16:creationId xmlns:a16="http://schemas.microsoft.com/office/drawing/2014/main" id="{CA948601-5B39-A915-CE63-BDAFEA8AABF7}"/>
              </a:ext>
            </a:extLst>
          </p:cNvPr>
          <p:cNvSpPr>
            <a:spLocks noGrp="1"/>
          </p:cNvSpPr>
          <p:nvPr>
            <p:ph type="subTitle" idx="1"/>
          </p:nvPr>
        </p:nvSpPr>
        <p:spPr>
          <a:xfrm>
            <a:off x="1039102" y="1587587"/>
            <a:ext cx="10488334" cy="1240648"/>
          </a:xfrm>
        </p:spPr>
        <p:txBody>
          <a:bodyPr>
            <a:normAutofit fontScale="92500" lnSpcReduction="10000"/>
          </a:bodyPr>
          <a:lstStyle/>
          <a:p>
            <a:pPr marL="457200" indent="-457200" algn="l">
              <a:buFont typeface="Arial" panose="020B0604020202020204" pitchFamily="34" charset="0"/>
              <a:buChar char="•"/>
            </a:pPr>
            <a:r>
              <a:rPr lang="en-GB" sz="2800" dirty="0"/>
              <a:t>Organize games by genre using </a:t>
            </a:r>
            <a:r>
              <a:rPr lang="en-GB" sz="2800" dirty="0" err="1"/>
              <a:t>GroupBy</a:t>
            </a:r>
            <a:r>
              <a:rPr lang="en-GB" sz="2800" dirty="0"/>
              <a:t>. </a:t>
            </a:r>
          </a:p>
          <a:p>
            <a:pPr marL="457200" indent="-457200" algn="l">
              <a:buFont typeface="Arial" panose="020B0604020202020204" pitchFamily="34" charset="0"/>
              <a:buChar char="•"/>
            </a:pPr>
            <a:r>
              <a:rPr lang="en-GB" sz="2800" dirty="0"/>
              <a:t>This method creates a collection of groups, each containing elements that share a key.(if two RPG game then RPG=&gt; key to access them)</a:t>
            </a:r>
          </a:p>
        </p:txBody>
      </p:sp>
      <p:sp>
        <p:nvSpPr>
          <p:cNvPr id="4" name="TextBox 3">
            <a:extLst>
              <a:ext uri="{FF2B5EF4-FFF2-40B4-BE49-F238E27FC236}">
                <a16:creationId xmlns:a16="http://schemas.microsoft.com/office/drawing/2014/main" id="{050624B4-CCFC-20F8-5E02-249E301A9A05}"/>
              </a:ext>
            </a:extLst>
          </p:cNvPr>
          <p:cNvSpPr txBox="1"/>
          <p:nvPr/>
        </p:nvSpPr>
        <p:spPr>
          <a:xfrm>
            <a:off x="5945156" y="6345449"/>
            <a:ext cx="455643" cy="369332"/>
          </a:xfrm>
          <a:prstGeom prst="rect">
            <a:avLst/>
          </a:prstGeom>
          <a:noFill/>
        </p:spPr>
        <p:txBody>
          <a:bodyPr wrap="square" rtlCol="0">
            <a:spAutoFit/>
          </a:bodyPr>
          <a:lstStyle/>
          <a:p>
            <a:r>
              <a:rPr lang="en-US" dirty="0"/>
              <a:t>89</a:t>
            </a:r>
          </a:p>
        </p:txBody>
      </p:sp>
      <p:sp>
        <p:nvSpPr>
          <p:cNvPr id="8" name="Subtitle 2">
            <a:extLst>
              <a:ext uri="{FF2B5EF4-FFF2-40B4-BE49-F238E27FC236}">
                <a16:creationId xmlns:a16="http://schemas.microsoft.com/office/drawing/2014/main" id="{389B2348-6A52-4A52-97B7-2DF9ED46C02C}"/>
              </a:ext>
            </a:extLst>
          </p:cNvPr>
          <p:cNvSpPr txBox="1">
            <a:spLocks/>
          </p:cNvSpPr>
          <p:nvPr/>
        </p:nvSpPr>
        <p:spPr>
          <a:xfrm>
            <a:off x="1446544" y="5134827"/>
            <a:ext cx="10723394" cy="17231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13" name="Picture 12">
            <a:extLst>
              <a:ext uri="{FF2B5EF4-FFF2-40B4-BE49-F238E27FC236}">
                <a16:creationId xmlns:a16="http://schemas.microsoft.com/office/drawing/2014/main" id="{75389128-4D19-D18A-7663-0CD2615FAED4}"/>
              </a:ext>
            </a:extLst>
          </p:cNvPr>
          <p:cNvPicPr>
            <a:picLocks noChangeAspect="1"/>
          </p:cNvPicPr>
          <p:nvPr/>
        </p:nvPicPr>
        <p:blipFill>
          <a:blip r:embed="rId2"/>
          <a:stretch>
            <a:fillRect/>
          </a:stretch>
        </p:blipFill>
        <p:spPr>
          <a:xfrm>
            <a:off x="1054867" y="3051716"/>
            <a:ext cx="6954466" cy="2368550"/>
          </a:xfrm>
          <a:prstGeom prst="rect">
            <a:avLst/>
          </a:prstGeom>
        </p:spPr>
      </p:pic>
      <p:pic>
        <p:nvPicPr>
          <p:cNvPr id="3" name="Picture 2" descr="Diagram that shows a LINQ Grouping operation">
            <a:extLst>
              <a:ext uri="{FF2B5EF4-FFF2-40B4-BE49-F238E27FC236}">
                <a16:creationId xmlns:a16="http://schemas.microsoft.com/office/drawing/2014/main" id="{202DB78A-7361-7C9B-9837-CD766996B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785" y="2858084"/>
            <a:ext cx="3733700" cy="275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58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A8208-A7CF-E273-79FA-F266FA49E4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C4F39C-91BB-EB90-94C0-1A123396D0BA}"/>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Aggregating </a:t>
            </a:r>
          </a:p>
        </p:txBody>
      </p:sp>
      <p:sp>
        <p:nvSpPr>
          <p:cNvPr id="7" name="Subtitle 2">
            <a:extLst>
              <a:ext uri="{FF2B5EF4-FFF2-40B4-BE49-F238E27FC236}">
                <a16:creationId xmlns:a16="http://schemas.microsoft.com/office/drawing/2014/main" id="{D916CEC2-8E62-0A9E-31ED-EE52A9FADC68}"/>
              </a:ext>
            </a:extLst>
          </p:cNvPr>
          <p:cNvSpPr>
            <a:spLocks noGrp="1"/>
          </p:cNvSpPr>
          <p:nvPr>
            <p:ph type="subTitle" idx="1"/>
          </p:nvPr>
        </p:nvSpPr>
        <p:spPr>
          <a:xfrm>
            <a:off x="1039102" y="1587586"/>
            <a:ext cx="10375132" cy="2478589"/>
          </a:xfrm>
        </p:spPr>
        <p:txBody>
          <a:bodyPr>
            <a:normAutofit/>
          </a:bodyPr>
          <a:lstStyle/>
          <a:p>
            <a:pPr marL="457200" indent="-457200" algn="l">
              <a:buFont typeface="Arial" panose="020B0604020202020204" pitchFamily="34" charset="0"/>
              <a:buChar char="•"/>
            </a:pPr>
            <a:r>
              <a:rPr lang="en-GB" sz="2800" dirty="0"/>
              <a:t>Aggregate = </a:t>
            </a:r>
            <a:r>
              <a:rPr lang="en-GB" sz="2800" b="1" dirty="0"/>
              <a:t>combine multiple items into one</a:t>
            </a:r>
            <a:r>
              <a:rPr lang="en-GB" sz="2800" dirty="0"/>
              <a:t>.</a:t>
            </a:r>
          </a:p>
          <a:p>
            <a:pPr marL="457200" indent="-457200" algn="l">
              <a:buFont typeface="Arial" panose="020B0604020202020204" pitchFamily="34" charset="0"/>
              <a:buChar char="•"/>
            </a:pPr>
            <a:r>
              <a:rPr lang="en-GB" sz="2800" dirty="0"/>
              <a:t>It is very general-purpose — anything that reduces a collection to a single value.</a:t>
            </a:r>
          </a:p>
          <a:p>
            <a:pPr marL="457200" indent="-457200" algn="l">
              <a:buFont typeface="Arial" panose="020B0604020202020204" pitchFamily="34" charset="0"/>
              <a:buChar char="•"/>
            </a:pPr>
            <a:r>
              <a:rPr lang="en-GB" sz="2800" dirty="0"/>
              <a:t>You can calculate sums, products, concatenations, or count and so on.</a:t>
            </a:r>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GB" sz="2800" dirty="0"/>
          </a:p>
        </p:txBody>
      </p:sp>
      <p:sp>
        <p:nvSpPr>
          <p:cNvPr id="4" name="TextBox 3">
            <a:extLst>
              <a:ext uri="{FF2B5EF4-FFF2-40B4-BE49-F238E27FC236}">
                <a16:creationId xmlns:a16="http://schemas.microsoft.com/office/drawing/2014/main" id="{ED568C03-7968-74B6-A1EF-758457908893}"/>
              </a:ext>
            </a:extLst>
          </p:cNvPr>
          <p:cNvSpPr txBox="1"/>
          <p:nvPr/>
        </p:nvSpPr>
        <p:spPr>
          <a:xfrm>
            <a:off x="5945156" y="6345449"/>
            <a:ext cx="455643" cy="369332"/>
          </a:xfrm>
          <a:prstGeom prst="rect">
            <a:avLst/>
          </a:prstGeom>
          <a:noFill/>
        </p:spPr>
        <p:txBody>
          <a:bodyPr wrap="square" rtlCol="0">
            <a:spAutoFit/>
          </a:bodyPr>
          <a:lstStyle/>
          <a:p>
            <a:r>
              <a:rPr lang="en-US" dirty="0"/>
              <a:t>90</a:t>
            </a:r>
          </a:p>
        </p:txBody>
      </p:sp>
      <p:sp>
        <p:nvSpPr>
          <p:cNvPr id="8" name="Subtitle 2">
            <a:extLst>
              <a:ext uri="{FF2B5EF4-FFF2-40B4-BE49-F238E27FC236}">
                <a16:creationId xmlns:a16="http://schemas.microsoft.com/office/drawing/2014/main" id="{4340DC37-A178-E2DD-CD13-835362D75A1C}"/>
              </a:ext>
            </a:extLst>
          </p:cNvPr>
          <p:cNvSpPr txBox="1">
            <a:spLocks/>
          </p:cNvSpPr>
          <p:nvPr/>
        </p:nvSpPr>
        <p:spPr>
          <a:xfrm>
            <a:off x="1446544" y="5134827"/>
            <a:ext cx="10723394" cy="17231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5" name="Picture 4">
            <a:extLst>
              <a:ext uri="{FF2B5EF4-FFF2-40B4-BE49-F238E27FC236}">
                <a16:creationId xmlns:a16="http://schemas.microsoft.com/office/drawing/2014/main" id="{378BC18F-56AC-F21D-226C-C036C6978CE0}"/>
              </a:ext>
            </a:extLst>
          </p:cNvPr>
          <p:cNvPicPr>
            <a:picLocks noChangeAspect="1"/>
          </p:cNvPicPr>
          <p:nvPr/>
        </p:nvPicPr>
        <p:blipFill>
          <a:blip r:embed="rId2"/>
          <a:stretch>
            <a:fillRect/>
          </a:stretch>
        </p:blipFill>
        <p:spPr>
          <a:xfrm>
            <a:off x="1536027" y="4168897"/>
            <a:ext cx="9729544" cy="1385723"/>
          </a:xfrm>
          <a:prstGeom prst="rect">
            <a:avLst/>
          </a:prstGeom>
        </p:spPr>
      </p:pic>
    </p:spTree>
    <p:extLst>
      <p:ext uri="{BB962C8B-B14F-4D97-AF65-F5344CB8AC3E}">
        <p14:creationId xmlns:p14="http://schemas.microsoft.com/office/powerpoint/2010/main" val="2921785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9DC0E-08F5-66AD-6E55-55EBF8093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53A828-E1ED-4F4C-00A5-5F82BA9DD76B}"/>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Aggregating </a:t>
            </a:r>
          </a:p>
        </p:txBody>
      </p:sp>
      <p:sp>
        <p:nvSpPr>
          <p:cNvPr id="7" name="Subtitle 2">
            <a:extLst>
              <a:ext uri="{FF2B5EF4-FFF2-40B4-BE49-F238E27FC236}">
                <a16:creationId xmlns:a16="http://schemas.microsoft.com/office/drawing/2014/main" id="{05B4A284-D4B0-D32C-49F6-2A96C7D87B6B}"/>
              </a:ext>
            </a:extLst>
          </p:cNvPr>
          <p:cNvSpPr>
            <a:spLocks noGrp="1"/>
          </p:cNvSpPr>
          <p:nvPr>
            <p:ph type="subTitle" idx="1"/>
          </p:nvPr>
        </p:nvSpPr>
        <p:spPr>
          <a:xfrm>
            <a:off x="985411" y="1364106"/>
            <a:ext cx="10375132" cy="987142"/>
          </a:xfrm>
        </p:spPr>
        <p:txBody>
          <a:bodyPr>
            <a:normAutofit/>
          </a:bodyPr>
          <a:lstStyle/>
          <a:p>
            <a:pPr marL="457200" indent="-457200" algn="l">
              <a:buFont typeface="Arial" panose="020B0604020202020204" pitchFamily="34" charset="0"/>
              <a:buChar char="•"/>
            </a:pPr>
            <a:r>
              <a:rPr lang="en-GB" sz="2800" dirty="0"/>
              <a:t>You can calculate sums, products, concatenations, or count and so on.</a:t>
            </a:r>
          </a:p>
          <a:p>
            <a:pPr marL="457200" indent="-457200" algn="l">
              <a:buFont typeface="Arial" panose="020B0604020202020204" pitchFamily="34" charset="0"/>
              <a:buChar char="•"/>
            </a:pPr>
            <a:endParaRPr lang="en-GB" sz="2800" dirty="0"/>
          </a:p>
          <a:p>
            <a:pPr marL="457200" indent="-457200" algn="l">
              <a:buFont typeface="Arial" panose="020B0604020202020204" pitchFamily="34" charset="0"/>
              <a:buChar char="•"/>
            </a:pPr>
            <a:endParaRPr lang="en-GB" sz="2800" dirty="0"/>
          </a:p>
        </p:txBody>
      </p:sp>
      <p:sp>
        <p:nvSpPr>
          <p:cNvPr id="4" name="TextBox 3">
            <a:extLst>
              <a:ext uri="{FF2B5EF4-FFF2-40B4-BE49-F238E27FC236}">
                <a16:creationId xmlns:a16="http://schemas.microsoft.com/office/drawing/2014/main" id="{D0D346A3-4DF3-EFA4-218C-9D23B1590413}"/>
              </a:ext>
            </a:extLst>
          </p:cNvPr>
          <p:cNvSpPr txBox="1"/>
          <p:nvPr/>
        </p:nvSpPr>
        <p:spPr>
          <a:xfrm>
            <a:off x="5945156" y="6345449"/>
            <a:ext cx="455643" cy="369332"/>
          </a:xfrm>
          <a:prstGeom prst="rect">
            <a:avLst/>
          </a:prstGeom>
          <a:noFill/>
        </p:spPr>
        <p:txBody>
          <a:bodyPr wrap="square" rtlCol="0">
            <a:spAutoFit/>
          </a:bodyPr>
          <a:lstStyle/>
          <a:p>
            <a:r>
              <a:rPr lang="en-US" dirty="0"/>
              <a:t>91</a:t>
            </a:r>
          </a:p>
        </p:txBody>
      </p:sp>
      <p:sp>
        <p:nvSpPr>
          <p:cNvPr id="8" name="Subtitle 2">
            <a:extLst>
              <a:ext uri="{FF2B5EF4-FFF2-40B4-BE49-F238E27FC236}">
                <a16:creationId xmlns:a16="http://schemas.microsoft.com/office/drawing/2014/main" id="{9C867B94-00D3-DD27-53E5-832ADFF38C5A}"/>
              </a:ext>
            </a:extLst>
          </p:cNvPr>
          <p:cNvSpPr txBox="1">
            <a:spLocks/>
          </p:cNvSpPr>
          <p:nvPr/>
        </p:nvSpPr>
        <p:spPr>
          <a:xfrm>
            <a:off x="1446544" y="5134827"/>
            <a:ext cx="10723394" cy="17231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graphicFrame>
        <p:nvGraphicFramePr>
          <p:cNvPr id="11" name="Table 10">
            <a:extLst>
              <a:ext uri="{FF2B5EF4-FFF2-40B4-BE49-F238E27FC236}">
                <a16:creationId xmlns:a16="http://schemas.microsoft.com/office/drawing/2014/main" id="{30A5AB57-07A2-0154-823A-DC4802ADC9E1}"/>
              </a:ext>
            </a:extLst>
          </p:cNvPr>
          <p:cNvGraphicFramePr>
            <a:graphicFrameLocks noGrp="1"/>
          </p:cNvGraphicFramePr>
          <p:nvPr>
            <p:extLst>
              <p:ext uri="{D42A27DB-BD31-4B8C-83A1-F6EECF244321}">
                <p14:modId xmlns:p14="http://schemas.microsoft.com/office/powerpoint/2010/main" val="1278678410"/>
              </p:ext>
            </p:extLst>
          </p:nvPr>
        </p:nvGraphicFramePr>
        <p:xfrm>
          <a:off x="1751042" y="2175511"/>
          <a:ext cx="9299514" cy="4169938"/>
        </p:xfrm>
        <a:graphic>
          <a:graphicData uri="http://schemas.openxmlformats.org/drawingml/2006/table">
            <a:tbl>
              <a:tblPr>
                <a:tableStyleId>{793D81CF-94F2-401A-BA57-92F5A7B2D0C5}</a:tableStyleId>
              </a:tblPr>
              <a:tblGrid>
                <a:gridCol w="3099838">
                  <a:extLst>
                    <a:ext uri="{9D8B030D-6E8A-4147-A177-3AD203B41FA5}">
                      <a16:colId xmlns:a16="http://schemas.microsoft.com/office/drawing/2014/main" val="4155936831"/>
                    </a:ext>
                  </a:extLst>
                </a:gridCol>
                <a:gridCol w="3099838">
                  <a:extLst>
                    <a:ext uri="{9D8B030D-6E8A-4147-A177-3AD203B41FA5}">
                      <a16:colId xmlns:a16="http://schemas.microsoft.com/office/drawing/2014/main" val="340309947"/>
                    </a:ext>
                  </a:extLst>
                </a:gridCol>
                <a:gridCol w="3099838">
                  <a:extLst>
                    <a:ext uri="{9D8B030D-6E8A-4147-A177-3AD203B41FA5}">
                      <a16:colId xmlns:a16="http://schemas.microsoft.com/office/drawing/2014/main" val="1766091188"/>
                    </a:ext>
                  </a:extLst>
                </a:gridCol>
              </a:tblGrid>
              <a:tr h="258461">
                <a:tc>
                  <a:txBody>
                    <a:bodyPr/>
                    <a:lstStyle/>
                    <a:p>
                      <a:pPr algn="ctr">
                        <a:buNone/>
                      </a:pPr>
                      <a:r>
                        <a:rPr lang="en-US" sz="1400" b="1" dirty="0"/>
                        <a:t>Function</a:t>
                      </a:r>
                    </a:p>
                  </a:txBody>
                  <a:tcPr marL="69069" marR="69069" marT="34534" marB="34534" anchor="ctr"/>
                </a:tc>
                <a:tc>
                  <a:txBody>
                    <a:bodyPr/>
                    <a:lstStyle/>
                    <a:p>
                      <a:pPr algn="ctr">
                        <a:buNone/>
                      </a:pPr>
                      <a:r>
                        <a:rPr lang="en-US" sz="1400" b="1" dirty="0"/>
                        <a:t>Description</a:t>
                      </a:r>
                    </a:p>
                  </a:txBody>
                  <a:tcPr marL="69069" marR="69069" marT="34534" marB="34534" anchor="ctr"/>
                </a:tc>
                <a:tc>
                  <a:txBody>
                    <a:bodyPr/>
                    <a:lstStyle/>
                    <a:p>
                      <a:pPr algn="ctr">
                        <a:buNone/>
                      </a:pPr>
                      <a:r>
                        <a:rPr lang="en-US" sz="1400" b="1" dirty="0"/>
                        <a:t>Example</a:t>
                      </a:r>
                    </a:p>
                  </a:txBody>
                  <a:tcPr marL="69069" marR="69069" marT="34534" marB="34534" anchor="ctr"/>
                </a:tc>
                <a:extLst>
                  <a:ext uri="{0D108BD9-81ED-4DB2-BD59-A6C34878D82A}">
                    <a16:rowId xmlns:a16="http://schemas.microsoft.com/office/drawing/2014/main" val="281585076"/>
                  </a:ext>
                </a:extLst>
              </a:tr>
              <a:tr h="453715">
                <a:tc>
                  <a:txBody>
                    <a:bodyPr/>
                    <a:lstStyle/>
                    <a:p>
                      <a:pPr>
                        <a:buNone/>
                      </a:pPr>
                      <a:r>
                        <a:rPr lang="en-US" sz="1400"/>
                        <a:t>Sum()</a:t>
                      </a:r>
                    </a:p>
                  </a:txBody>
                  <a:tcPr marL="69069" marR="69069" marT="34534" marB="34534" anchor="ctr"/>
                </a:tc>
                <a:tc>
                  <a:txBody>
                    <a:bodyPr/>
                    <a:lstStyle/>
                    <a:p>
                      <a:pPr>
                        <a:buNone/>
                      </a:pPr>
                      <a:r>
                        <a:rPr lang="en-GB" sz="1400"/>
                        <a:t>Calculates sum of numeric collection</a:t>
                      </a:r>
                    </a:p>
                  </a:txBody>
                  <a:tcPr marL="69069" marR="69069" marT="34534" marB="34534" anchor="ctr"/>
                </a:tc>
                <a:tc>
                  <a:txBody>
                    <a:bodyPr/>
                    <a:lstStyle/>
                    <a:p>
                      <a:pPr>
                        <a:buNone/>
                      </a:pPr>
                      <a:r>
                        <a:rPr lang="en-US" sz="1400" dirty="0" err="1"/>
                        <a:t>numbers.Sum</a:t>
                      </a:r>
                      <a:r>
                        <a:rPr lang="en-US" sz="1400" dirty="0"/>
                        <a:t>() </a:t>
                      </a:r>
                    </a:p>
                  </a:txBody>
                  <a:tcPr marL="69069" marR="69069" marT="34534" marB="34534" anchor="ctr"/>
                </a:tc>
                <a:extLst>
                  <a:ext uri="{0D108BD9-81ED-4DB2-BD59-A6C34878D82A}">
                    <a16:rowId xmlns:a16="http://schemas.microsoft.com/office/drawing/2014/main" val="3394291105"/>
                  </a:ext>
                </a:extLst>
              </a:tr>
              <a:tr h="258461">
                <a:tc>
                  <a:txBody>
                    <a:bodyPr/>
                    <a:lstStyle/>
                    <a:p>
                      <a:pPr>
                        <a:buNone/>
                      </a:pPr>
                      <a:r>
                        <a:rPr lang="en-US" sz="1400"/>
                        <a:t>Min()</a:t>
                      </a:r>
                    </a:p>
                  </a:txBody>
                  <a:tcPr marL="69069" marR="69069" marT="34534" marB="34534" anchor="ctr"/>
                </a:tc>
                <a:tc>
                  <a:txBody>
                    <a:bodyPr/>
                    <a:lstStyle/>
                    <a:p>
                      <a:pPr>
                        <a:buNone/>
                      </a:pPr>
                      <a:r>
                        <a:rPr lang="en-US" sz="1400"/>
                        <a:t>Returns minimum value</a:t>
                      </a:r>
                    </a:p>
                  </a:txBody>
                  <a:tcPr marL="69069" marR="69069" marT="34534" marB="34534" anchor="ctr"/>
                </a:tc>
                <a:tc>
                  <a:txBody>
                    <a:bodyPr/>
                    <a:lstStyle/>
                    <a:p>
                      <a:pPr>
                        <a:buNone/>
                      </a:pPr>
                      <a:r>
                        <a:rPr lang="en-US" sz="1400" dirty="0" err="1"/>
                        <a:t>numbers.Min</a:t>
                      </a:r>
                      <a:r>
                        <a:rPr lang="en-US" sz="1400" dirty="0"/>
                        <a:t>() </a:t>
                      </a:r>
                    </a:p>
                  </a:txBody>
                  <a:tcPr marL="69069" marR="69069" marT="34534" marB="34534" anchor="ctr"/>
                </a:tc>
                <a:extLst>
                  <a:ext uri="{0D108BD9-81ED-4DB2-BD59-A6C34878D82A}">
                    <a16:rowId xmlns:a16="http://schemas.microsoft.com/office/drawing/2014/main" val="1895211503"/>
                  </a:ext>
                </a:extLst>
              </a:tr>
              <a:tr h="258461">
                <a:tc>
                  <a:txBody>
                    <a:bodyPr/>
                    <a:lstStyle/>
                    <a:p>
                      <a:pPr>
                        <a:buNone/>
                      </a:pPr>
                      <a:r>
                        <a:rPr lang="en-US" sz="1400"/>
                        <a:t>Max()</a:t>
                      </a:r>
                    </a:p>
                  </a:txBody>
                  <a:tcPr marL="69069" marR="69069" marT="34534" marB="34534" anchor="ctr"/>
                </a:tc>
                <a:tc>
                  <a:txBody>
                    <a:bodyPr/>
                    <a:lstStyle/>
                    <a:p>
                      <a:pPr>
                        <a:buNone/>
                      </a:pPr>
                      <a:r>
                        <a:rPr lang="en-US" sz="1400"/>
                        <a:t>Returns maximum value</a:t>
                      </a:r>
                    </a:p>
                  </a:txBody>
                  <a:tcPr marL="69069" marR="69069" marT="34534" marB="34534" anchor="ctr"/>
                </a:tc>
                <a:tc>
                  <a:txBody>
                    <a:bodyPr/>
                    <a:lstStyle/>
                    <a:p>
                      <a:pPr>
                        <a:buNone/>
                      </a:pPr>
                      <a:r>
                        <a:rPr lang="en-US" sz="1400" dirty="0" err="1"/>
                        <a:t>numbers.Max</a:t>
                      </a:r>
                      <a:r>
                        <a:rPr lang="en-US" sz="1400" dirty="0"/>
                        <a:t>() </a:t>
                      </a:r>
                    </a:p>
                  </a:txBody>
                  <a:tcPr marL="69069" marR="69069" marT="34534" marB="34534" anchor="ctr"/>
                </a:tc>
                <a:extLst>
                  <a:ext uri="{0D108BD9-81ED-4DB2-BD59-A6C34878D82A}">
                    <a16:rowId xmlns:a16="http://schemas.microsoft.com/office/drawing/2014/main" val="1446781333"/>
                  </a:ext>
                </a:extLst>
              </a:tr>
              <a:tr h="258461">
                <a:tc>
                  <a:txBody>
                    <a:bodyPr/>
                    <a:lstStyle/>
                    <a:p>
                      <a:pPr>
                        <a:buNone/>
                      </a:pPr>
                      <a:r>
                        <a:rPr lang="en-US" sz="1400"/>
                        <a:t>Average()</a:t>
                      </a:r>
                    </a:p>
                  </a:txBody>
                  <a:tcPr marL="69069" marR="69069" marT="34534" marB="34534" anchor="ctr"/>
                </a:tc>
                <a:tc>
                  <a:txBody>
                    <a:bodyPr/>
                    <a:lstStyle/>
                    <a:p>
                      <a:pPr>
                        <a:buNone/>
                      </a:pPr>
                      <a:r>
                        <a:rPr lang="en-US" sz="1400"/>
                        <a:t>Returns average value</a:t>
                      </a:r>
                    </a:p>
                  </a:txBody>
                  <a:tcPr marL="69069" marR="69069" marT="34534" marB="34534" anchor="ctr"/>
                </a:tc>
                <a:tc>
                  <a:txBody>
                    <a:bodyPr/>
                    <a:lstStyle/>
                    <a:p>
                      <a:pPr>
                        <a:buNone/>
                      </a:pPr>
                      <a:r>
                        <a:rPr lang="en-US" sz="1400" dirty="0" err="1"/>
                        <a:t>numbers.Average</a:t>
                      </a:r>
                      <a:r>
                        <a:rPr lang="en-US" sz="1400" dirty="0"/>
                        <a:t>() </a:t>
                      </a:r>
                    </a:p>
                  </a:txBody>
                  <a:tcPr marL="69069" marR="69069" marT="34534" marB="34534" anchor="ctr"/>
                </a:tc>
                <a:extLst>
                  <a:ext uri="{0D108BD9-81ED-4DB2-BD59-A6C34878D82A}">
                    <a16:rowId xmlns:a16="http://schemas.microsoft.com/office/drawing/2014/main" val="2145576701"/>
                  </a:ext>
                </a:extLst>
              </a:tr>
              <a:tr h="258461">
                <a:tc>
                  <a:txBody>
                    <a:bodyPr/>
                    <a:lstStyle/>
                    <a:p>
                      <a:pPr>
                        <a:buNone/>
                      </a:pPr>
                      <a:r>
                        <a:rPr lang="en-US" sz="1400"/>
                        <a:t>Count()</a:t>
                      </a:r>
                    </a:p>
                  </a:txBody>
                  <a:tcPr marL="69069" marR="69069" marT="34534" marB="34534" anchor="ctr"/>
                </a:tc>
                <a:tc>
                  <a:txBody>
                    <a:bodyPr/>
                    <a:lstStyle/>
                    <a:p>
                      <a:pPr>
                        <a:buNone/>
                      </a:pPr>
                      <a:r>
                        <a:rPr lang="en-US" sz="1400"/>
                        <a:t>Returns number of elements</a:t>
                      </a:r>
                    </a:p>
                  </a:txBody>
                  <a:tcPr marL="69069" marR="69069" marT="34534" marB="34534" anchor="ctr"/>
                </a:tc>
                <a:tc>
                  <a:txBody>
                    <a:bodyPr/>
                    <a:lstStyle/>
                    <a:p>
                      <a:pPr>
                        <a:buNone/>
                      </a:pPr>
                      <a:r>
                        <a:rPr lang="en-US" sz="1400" dirty="0" err="1"/>
                        <a:t>numbers.Count</a:t>
                      </a:r>
                      <a:r>
                        <a:rPr lang="en-US" sz="1400" dirty="0"/>
                        <a:t>() </a:t>
                      </a:r>
                    </a:p>
                  </a:txBody>
                  <a:tcPr marL="69069" marR="69069" marT="34534" marB="34534" anchor="ctr"/>
                </a:tc>
                <a:extLst>
                  <a:ext uri="{0D108BD9-81ED-4DB2-BD59-A6C34878D82A}">
                    <a16:rowId xmlns:a16="http://schemas.microsoft.com/office/drawing/2014/main" val="857996843"/>
                  </a:ext>
                </a:extLst>
              </a:tr>
              <a:tr h="258461">
                <a:tc>
                  <a:txBody>
                    <a:bodyPr/>
                    <a:lstStyle/>
                    <a:p>
                      <a:pPr>
                        <a:buNone/>
                      </a:pPr>
                      <a:r>
                        <a:rPr lang="en-US" sz="1400"/>
                        <a:t>First()</a:t>
                      </a:r>
                    </a:p>
                  </a:txBody>
                  <a:tcPr marL="69069" marR="69069" marT="34534" marB="34534" anchor="ctr"/>
                </a:tc>
                <a:tc>
                  <a:txBody>
                    <a:bodyPr/>
                    <a:lstStyle/>
                    <a:p>
                      <a:pPr>
                        <a:buNone/>
                      </a:pPr>
                      <a:r>
                        <a:rPr lang="en-US" sz="1400"/>
                        <a:t>Returns first element</a:t>
                      </a:r>
                    </a:p>
                  </a:txBody>
                  <a:tcPr marL="69069" marR="69069" marT="34534" marB="34534" anchor="ctr"/>
                </a:tc>
                <a:tc>
                  <a:txBody>
                    <a:bodyPr/>
                    <a:lstStyle/>
                    <a:p>
                      <a:pPr>
                        <a:buNone/>
                      </a:pPr>
                      <a:r>
                        <a:rPr lang="en-US" sz="1400" dirty="0" err="1"/>
                        <a:t>numbers.First</a:t>
                      </a:r>
                      <a:r>
                        <a:rPr lang="en-US" sz="1400" dirty="0"/>
                        <a:t>() </a:t>
                      </a:r>
                    </a:p>
                  </a:txBody>
                  <a:tcPr marL="69069" marR="69069" marT="34534" marB="34534" anchor="ctr"/>
                </a:tc>
                <a:extLst>
                  <a:ext uri="{0D108BD9-81ED-4DB2-BD59-A6C34878D82A}">
                    <a16:rowId xmlns:a16="http://schemas.microsoft.com/office/drawing/2014/main" val="3915558845"/>
                  </a:ext>
                </a:extLst>
              </a:tr>
              <a:tr h="394862">
                <a:tc>
                  <a:txBody>
                    <a:bodyPr/>
                    <a:lstStyle/>
                    <a:p>
                      <a:pPr>
                        <a:buNone/>
                      </a:pPr>
                      <a:r>
                        <a:rPr lang="en-US" sz="1400"/>
                        <a:t>FirstOrDefault()</a:t>
                      </a:r>
                    </a:p>
                  </a:txBody>
                  <a:tcPr marL="69069" marR="69069" marT="34534" marB="34534" anchor="ctr"/>
                </a:tc>
                <a:tc>
                  <a:txBody>
                    <a:bodyPr/>
                    <a:lstStyle/>
                    <a:p>
                      <a:pPr>
                        <a:buNone/>
                      </a:pPr>
                      <a:r>
                        <a:rPr lang="en-GB" sz="1400" dirty="0"/>
                        <a:t>Returns first element or default</a:t>
                      </a:r>
                    </a:p>
                  </a:txBody>
                  <a:tcPr marL="69069" marR="69069" marT="34534" marB="34534" anchor="ctr"/>
                </a:tc>
                <a:tc>
                  <a:txBody>
                    <a:bodyPr/>
                    <a:lstStyle/>
                    <a:p>
                      <a:pPr>
                        <a:buNone/>
                      </a:pPr>
                      <a:r>
                        <a:rPr lang="en-US" sz="1400" dirty="0" err="1"/>
                        <a:t>numbers.FirstOrDefault</a:t>
                      </a:r>
                      <a:r>
                        <a:rPr lang="en-US" sz="1400" dirty="0"/>
                        <a:t>() </a:t>
                      </a:r>
                    </a:p>
                  </a:txBody>
                  <a:tcPr marL="69069" marR="69069" marT="34534" marB="34534" anchor="ctr"/>
                </a:tc>
                <a:extLst>
                  <a:ext uri="{0D108BD9-81ED-4DB2-BD59-A6C34878D82A}">
                    <a16:rowId xmlns:a16="http://schemas.microsoft.com/office/drawing/2014/main" val="3416900226"/>
                  </a:ext>
                </a:extLst>
              </a:tr>
              <a:tr h="258461">
                <a:tc>
                  <a:txBody>
                    <a:bodyPr/>
                    <a:lstStyle/>
                    <a:p>
                      <a:pPr>
                        <a:buNone/>
                      </a:pPr>
                      <a:r>
                        <a:rPr lang="en-US" sz="1400" dirty="0"/>
                        <a:t>Last()</a:t>
                      </a:r>
                    </a:p>
                  </a:txBody>
                  <a:tcPr marL="69069" marR="69069" marT="34534" marB="34534" anchor="ctr"/>
                </a:tc>
                <a:tc>
                  <a:txBody>
                    <a:bodyPr/>
                    <a:lstStyle/>
                    <a:p>
                      <a:pPr>
                        <a:buNone/>
                      </a:pPr>
                      <a:r>
                        <a:rPr lang="en-US" sz="1400" dirty="0"/>
                        <a:t>Returns last element</a:t>
                      </a:r>
                    </a:p>
                  </a:txBody>
                  <a:tcPr marL="69069" marR="69069" marT="34534" marB="34534" anchor="ctr"/>
                </a:tc>
                <a:tc>
                  <a:txBody>
                    <a:bodyPr/>
                    <a:lstStyle/>
                    <a:p>
                      <a:pPr>
                        <a:buNone/>
                      </a:pPr>
                      <a:r>
                        <a:rPr lang="en-US" sz="1400" dirty="0" err="1"/>
                        <a:t>numbers.Last</a:t>
                      </a:r>
                      <a:r>
                        <a:rPr lang="en-US" sz="1400" dirty="0"/>
                        <a:t>() </a:t>
                      </a:r>
                    </a:p>
                  </a:txBody>
                  <a:tcPr marL="69069" marR="69069" marT="34534" marB="34534" anchor="ctr"/>
                </a:tc>
                <a:extLst>
                  <a:ext uri="{0D108BD9-81ED-4DB2-BD59-A6C34878D82A}">
                    <a16:rowId xmlns:a16="http://schemas.microsoft.com/office/drawing/2014/main" val="2258998152"/>
                  </a:ext>
                </a:extLst>
              </a:tr>
              <a:tr h="394862">
                <a:tc>
                  <a:txBody>
                    <a:bodyPr/>
                    <a:lstStyle/>
                    <a:p>
                      <a:pPr>
                        <a:buNone/>
                      </a:pPr>
                      <a:r>
                        <a:rPr lang="en-US" sz="1400"/>
                        <a:t>LastOrDefault()</a:t>
                      </a:r>
                    </a:p>
                  </a:txBody>
                  <a:tcPr marL="69069" marR="69069" marT="34534" marB="34534" anchor="ctr"/>
                </a:tc>
                <a:tc>
                  <a:txBody>
                    <a:bodyPr/>
                    <a:lstStyle/>
                    <a:p>
                      <a:pPr>
                        <a:buNone/>
                      </a:pPr>
                      <a:r>
                        <a:rPr lang="en-GB" sz="1400"/>
                        <a:t>Returns last element or default</a:t>
                      </a:r>
                    </a:p>
                  </a:txBody>
                  <a:tcPr marL="69069" marR="69069" marT="34534" marB="34534" anchor="ctr"/>
                </a:tc>
                <a:tc>
                  <a:txBody>
                    <a:bodyPr/>
                    <a:lstStyle/>
                    <a:p>
                      <a:pPr>
                        <a:buNone/>
                      </a:pPr>
                      <a:r>
                        <a:rPr lang="en-US" sz="1400" dirty="0" err="1"/>
                        <a:t>numbers.LastOrDefault</a:t>
                      </a:r>
                      <a:r>
                        <a:rPr lang="en-US" sz="1400" dirty="0"/>
                        <a:t>() </a:t>
                      </a:r>
                    </a:p>
                  </a:txBody>
                  <a:tcPr marL="69069" marR="69069" marT="34534" marB="34534" anchor="ctr"/>
                </a:tc>
                <a:extLst>
                  <a:ext uri="{0D108BD9-81ED-4DB2-BD59-A6C34878D82A}">
                    <a16:rowId xmlns:a16="http://schemas.microsoft.com/office/drawing/2014/main" val="3649927586"/>
                  </a:ext>
                </a:extLst>
              </a:tr>
              <a:tr h="453715">
                <a:tc>
                  <a:txBody>
                    <a:bodyPr/>
                    <a:lstStyle/>
                    <a:p>
                      <a:pPr>
                        <a:buNone/>
                      </a:pPr>
                      <a:r>
                        <a:rPr lang="en-US" sz="1400"/>
                        <a:t>Any()</a:t>
                      </a:r>
                    </a:p>
                  </a:txBody>
                  <a:tcPr marL="69069" marR="69069" marT="34534" marB="34534" anchor="ctr"/>
                </a:tc>
                <a:tc>
                  <a:txBody>
                    <a:bodyPr/>
                    <a:lstStyle/>
                    <a:p>
                      <a:pPr>
                        <a:buNone/>
                      </a:pPr>
                      <a:r>
                        <a:rPr lang="en-GB" sz="1400"/>
                        <a:t>Checks if any element satisfies a condition</a:t>
                      </a:r>
                    </a:p>
                  </a:txBody>
                  <a:tcPr marL="69069" marR="69069" marT="34534" marB="34534" anchor="ctr"/>
                </a:tc>
                <a:tc>
                  <a:txBody>
                    <a:bodyPr/>
                    <a:lstStyle/>
                    <a:p>
                      <a:pPr>
                        <a:buNone/>
                      </a:pPr>
                      <a:r>
                        <a:rPr lang="en-GB" sz="1400" dirty="0" err="1"/>
                        <a:t>numbers.Any</a:t>
                      </a:r>
                      <a:r>
                        <a:rPr lang="en-GB" sz="1400" dirty="0"/>
                        <a:t>(n =&gt; n &gt; 4) → true</a:t>
                      </a:r>
                    </a:p>
                  </a:txBody>
                  <a:tcPr marL="69069" marR="69069" marT="34534" marB="34534" anchor="ctr"/>
                </a:tc>
                <a:extLst>
                  <a:ext uri="{0D108BD9-81ED-4DB2-BD59-A6C34878D82A}">
                    <a16:rowId xmlns:a16="http://schemas.microsoft.com/office/drawing/2014/main" val="4258124954"/>
                  </a:ext>
                </a:extLst>
              </a:tr>
              <a:tr h="453715">
                <a:tc>
                  <a:txBody>
                    <a:bodyPr/>
                    <a:lstStyle/>
                    <a:p>
                      <a:pPr>
                        <a:buNone/>
                      </a:pPr>
                      <a:r>
                        <a:rPr lang="en-US" sz="1400" dirty="0"/>
                        <a:t>All()</a:t>
                      </a:r>
                    </a:p>
                  </a:txBody>
                  <a:tcPr marL="69069" marR="69069" marT="34534" marB="34534" anchor="ctr"/>
                </a:tc>
                <a:tc>
                  <a:txBody>
                    <a:bodyPr/>
                    <a:lstStyle/>
                    <a:p>
                      <a:pPr>
                        <a:buNone/>
                      </a:pPr>
                      <a:r>
                        <a:rPr lang="en-GB" sz="1400"/>
                        <a:t>Checks if all elements satisfy a condition</a:t>
                      </a:r>
                    </a:p>
                  </a:txBody>
                  <a:tcPr marL="69069" marR="69069" marT="34534" marB="34534" anchor="ctr"/>
                </a:tc>
                <a:tc>
                  <a:txBody>
                    <a:bodyPr/>
                    <a:lstStyle/>
                    <a:p>
                      <a:pPr>
                        <a:buNone/>
                      </a:pPr>
                      <a:r>
                        <a:rPr lang="en-GB" sz="1400" dirty="0" err="1"/>
                        <a:t>numbers.All</a:t>
                      </a:r>
                      <a:r>
                        <a:rPr lang="en-GB" sz="1400" dirty="0"/>
                        <a:t>(n =&gt; n &lt; 10) → true</a:t>
                      </a:r>
                    </a:p>
                  </a:txBody>
                  <a:tcPr marL="69069" marR="69069" marT="34534" marB="34534" anchor="ctr"/>
                </a:tc>
                <a:extLst>
                  <a:ext uri="{0D108BD9-81ED-4DB2-BD59-A6C34878D82A}">
                    <a16:rowId xmlns:a16="http://schemas.microsoft.com/office/drawing/2014/main" val="1664707914"/>
                  </a:ext>
                </a:extLst>
              </a:tr>
            </a:tbl>
          </a:graphicData>
        </a:graphic>
      </p:graphicFrame>
    </p:spTree>
    <p:extLst>
      <p:ext uri="{BB962C8B-B14F-4D97-AF65-F5344CB8AC3E}">
        <p14:creationId xmlns:p14="http://schemas.microsoft.com/office/powerpoint/2010/main" val="6189111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37455-C2D5-7D1C-31DC-D16DAFBE77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BACD4-606C-763D-7C3C-2BDF1BDA573A}"/>
              </a:ext>
            </a:extLst>
          </p:cNvPr>
          <p:cNvSpPr>
            <a:spLocks noGrp="1"/>
          </p:cNvSpPr>
          <p:nvPr>
            <p:ph type="ctrTitle"/>
          </p:nvPr>
        </p:nvSpPr>
        <p:spPr>
          <a:xfrm>
            <a:off x="614597" y="644577"/>
            <a:ext cx="10912839" cy="719529"/>
          </a:xfrm>
        </p:spPr>
        <p:txBody>
          <a:bodyPr>
            <a:noAutofit/>
          </a:bodyPr>
          <a:lstStyle/>
          <a:p>
            <a:r>
              <a:rPr lang="en-US" b="1" dirty="0" err="1"/>
              <a:t>Linq</a:t>
            </a:r>
            <a:r>
              <a:rPr lang="en-US" b="1" dirty="0"/>
              <a:t> Sorting  </a:t>
            </a:r>
          </a:p>
        </p:txBody>
      </p:sp>
      <p:sp>
        <p:nvSpPr>
          <p:cNvPr id="7" name="Subtitle 2">
            <a:extLst>
              <a:ext uri="{FF2B5EF4-FFF2-40B4-BE49-F238E27FC236}">
                <a16:creationId xmlns:a16="http://schemas.microsoft.com/office/drawing/2014/main" id="{A52642E1-15F2-202B-5256-D497B73368A4}"/>
              </a:ext>
            </a:extLst>
          </p:cNvPr>
          <p:cNvSpPr>
            <a:spLocks noGrp="1"/>
          </p:cNvSpPr>
          <p:nvPr>
            <p:ph type="subTitle" idx="1"/>
          </p:nvPr>
        </p:nvSpPr>
        <p:spPr>
          <a:xfrm>
            <a:off x="1039102" y="1587587"/>
            <a:ext cx="10375132" cy="1234442"/>
          </a:xfrm>
        </p:spPr>
        <p:txBody>
          <a:bodyPr>
            <a:normAutofit/>
          </a:bodyPr>
          <a:lstStyle/>
          <a:p>
            <a:pPr marL="457200" indent="-457200" algn="l">
              <a:buFont typeface="Arial" panose="020B0604020202020204" pitchFamily="34" charset="0"/>
              <a:buChar char="•"/>
            </a:pPr>
            <a:r>
              <a:rPr lang="en-GB" sz="3200" dirty="0"/>
              <a:t>Sorting helps organize data, making it easier to </a:t>
            </a:r>
            <a:r>
              <a:rPr lang="en-GB" sz="3200" dirty="0" err="1"/>
              <a:t>analyze</a:t>
            </a:r>
            <a:r>
              <a:rPr lang="en-GB" sz="3200" dirty="0"/>
              <a:t>.</a:t>
            </a:r>
          </a:p>
          <a:p>
            <a:pPr marL="457200" indent="-457200" algn="l">
              <a:buFont typeface="Arial" panose="020B0604020202020204" pitchFamily="34" charset="0"/>
              <a:buChar char="•"/>
            </a:pPr>
            <a:r>
              <a:rPr lang="en-GB" sz="3200" dirty="0"/>
              <a:t>Sort games by a property like release year using </a:t>
            </a:r>
            <a:r>
              <a:rPr lang="en-GB" sz="3200" dirty="0" err="1"/>
              <a:t>OrderBy</a:t>
            </a:r>
            <a:r>
              <a:rPr lang="en-GB" sz="3200" dirty="0"/>
              <a:t>.  </a:t>
            </a:r>
          </a:p>
          <a:p>
            <a:pPr algn="l"/>
            <a:endParaRPr lang="en-GB" sz="2800" dirty="0"/>
          </a:p>
        </p:txBody>
      </p:sp>
      <p:sp>
        <p:nvSpPr>
          <p:cNvPr id="4" name="TextBox 3">
            <a:extLst>
              <a:ext uri="{FF2B5EF4-FFF2-40B4-BE49-F238E27FC236}">
                <a16:creationId xmlns:a16="http://schemas.microsoft.com/office/drawing/2014/main" id="{1396B08F-66B4-D301-D623-70499CDF46CA}"/>
              </a:ext>
            </a:extLst>
          </p:cNvPr>
          <p:cNvSpPr txBox="1"/>
          <p:nvPr/>
        </p:nvSpPr>
        <p:spPr>
          <a:xfrm>
            <a:off x="5945156" y="6345449"/>
            <a:ext cx="455643" cy="369332"/>
          </a:xfrm>
          <a:prstGeom prst="rect">
            <a:avLst/>
          </a:prstGeom>
          <a:noFill/>
        </p:spPr>
        <p:txBody>
          <a:bodyPr wrap="square" rtlCol="0">
            <a:spAutoFit/>
          </a:bodyPr>
          <a:lstStyle/>
          <a:p>
            <a:r>
              <a:rPr lang="en-US" dirty="0"/>
              <a:t>92</a:t>
            </a:r>
          </a:p>
        </p:txBody>
      </p:sp>
      <p:sp>
        <p:nvSpPr>
          <p:cNvPr id="8" name="Subtitle 2">
            <a:extLst>
              <a:ext uri="{FF2B5EF4-FFF2-40B4-BE49-F238E27FC236}">
                <a16:creationId xmlns:a16="http://schemas.microsoft.com/office/drawing/2014/main" id="{AB525914-1794-2F64-DAE6-435803B92356}"/>
              </a:ext>
            </a:extLst>
          </p:cNvPr>
          <p:cNvSpPr txBox="1">
            <a:spLocks/>
          </p:cNvSpPr>
          <p:nvPr/>
        </p:nvSpPr>
        <p:spPr>
          <a:xfrm>
            <a:off x="1446544" y="5134827"/>
            <a:ext cx="10723394" cy="17231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GB" sz="2800" dirty="0"/>
          </a:p>
        </p:txBody>
      </p:sp>
      <p:pic>
        <p:nvPicPr>
          <p:cNvPr id="6" name="Picture 5">
            <a:extLst>
              <a:ext uri="{FF2B5EF4-FFF2-40B4-BE49-F238E27FC236}">
                <a16:creationId xmlns:a16="http://schemas.microsoft.com/office/drawing/2014/main" id="{B58E75B3-DFF7-A582-D24A-B4F60608AF51}"/>
              </a:ext>
            </a:extLst>
          </p:cNvPr>
          <p:cNvPicPr>
            <a:picLocks noChangeAspect="1"/>
          </p:cNvPicPr>
          <p:nvPr/>
        </p:nvPicPr>
        <p:blipFill>
          <a:blip r:embed="rId2"/>
          <a:stretch>
            <a:fillRect/>
          </a:stretch>
        </p:blipFill>
        <p:spPr>
          <a:xfrm>
            <a:off x="1102182" y="3045510"/>
            <a:ext cx="9987635" cy="1210622"/>
          </a:xfrm>
          <a:prstGeom prst="rect">
            <a:avLst/>
          </a:prstGeom>
        </p:spPr>
      </p:pic>
      <p:sp>
        <p:nvSpPr>
          <p:cNvPr id="9" name="Subtitle 2">
            <a:extLst>
              <a:ext uri="{FF2B5EF4-FFF2-40B4-BE49-F238E27FC236}">
                <a16:creationId xmlns:a16="http://schemas.microsoft.com/office/drawing/2014/main" id="{789FDF13-7206-0C97-10A1-6DACF0C80597}"/>
              </a:ext>
            </a:extLst>
          </p:cNvPr>
          <p:cNvSpPr txBox="1">
            <a:spLocks/>
          </p:cNvSpPr>
          <p:nvPr/>
        </p:nvSpPr>
        <p:spPr>
          <a:xfrm>
            <a:off x="1039102" y="4571829"/>
            <a:ext cx="10375132" cy="1234442"/>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r>
              <a:rPr lang="en-GB" sz="2800" dirty="0"/>
              <a:t>By default, it sort by Ascending order.</a:t>
            </a:r>
          </a:p>
          <a:p>
            <a:pPr marL="457200" indent="-457200" algn="l">
              <a:buFont typeface="Arial" panose="020B0604020202020204" pitchFamily="34" charset="0"/>
              <a:buChar char="•"/>
            </a:pPr>
            <a:r>
              <a:rPr lang="en-GB" sz="2800" dirty="0"/>
              <a:t>For making it to Descending order</a:t>
            </a:r>
          </a:p>
          <a:p>
            <a:pPr marL="457200" indent="-457200" algn="l">
              <a:buFont typeface="Arial" panose="020B0604020202020204" pitchFamily="34" charset="0"/>
              <a:buChar char="•"/>
            </a:pPr>
            <a:r>
              <a:rPr lang="en-US" dirty="0" err="1"/>
              <a:t>OrderByDescending</a:t>
            </a:r>
            <a:r>
              <a:rPr lang="en-US" dirty="0"/>
              <a:t>()</a:t>
            </a:r>
            <a:r>
              <a:rPr lang="en-US" sz="2800" dirty="0"/>
              <a:t> → Descending order</a:t>
            </a:r>
            <a:endParaRPr lang="en-GB" sz="2800" dirty="0"/>
          </a:p>
        </p:txBody>
      </p:sp>
    </p:spTree>
    <p:extLst>
      <p:ext uri="{BB962C8B-B14F-4D97-AF65-F5344CB8AC3E}">
        <p14:creationId xmlns:p14="http://schemas.microsoft.com/office/powerpoint/2010/main" val="3936650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027D0-F87C-37AC-D6E7-AF37A90DD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62F4B-4782-2FA2-EE9A-804D2E1489AE}"/>
              </a:ext>
            </a:extLst>
          </p:cNvPr>
          <p:cNvSpPr>
            <a:spLocks noGrp="1"/>
          </p:cNvSpPr>
          <p:nvPr>
            <p:ph type="ctrTitle"/>
          </p:nvPr>
        </p:nvSpPr>
        <p:spPr>
          <a:xfrm>
            <a:off x="614597" y="644577"/>
            <a:ext cx="10912839" cy="719529"/>
          </a:xfrm>
        </p:spPr>
        <p:txBody>
          <a:bodyPr>
            <a:noAutofit/>
          </a:bodyPr>
          <a:lstStyle/>
          <a:p>
            <a:r>
              <a:rPr lang="en-US" b="1" dirty="0"/>
              <a:t>	LINQ-JOIN  </a:t>
            </a:r>
          </a:p>
        </p:txBody>
      </p:sp>
      <p:sp>
        <p:nvSpPr>
          <p:cNvPr id="7" name="Subtitle 2">
            <a:extLst>
              <a:ext uri="{FF2B5EF4-FFF2-40B4-BE49-F238E27FC236}">
                <a16:creationId xmlns:a16="http://schemas.microsoft.com/office/drawing/2014/main" id="{F73941AC-34B3-6268-62B2-9A40AB139F7A}"/>
              </a:ext>
            </a:extLst>
          </p:cNvPr>
          <p:cNvSpPr>
            <a:spLocks noGrp="1"/>
          </p:cNvSpPr>
          <p:nvPr>
            <p:ph type="subTitle" idx="1"/>
          </p:nvPr>
        </p:nvSpPr>
        <p:spPr>
          <a:xfrm>
            <a:off x="1039102" y="1587587"/>
            <a:ext cx="10375132" cy="1142226"/>
          </a:xfrm>
        </p:spPr>
        <p:txBody>
          <a:bodyPr>
            <a:normAutofit/>
          </a:bodyPr>
          <a:lstStyle/>
          <a:p>
            <a:pPr algn="l"/>
            <a:r>
              <a:rPr lang="en-GB" sz="2800" dirty="0"/>
              <a:t>A </a:t>
            </a:r>
            <a:r>
              <a:rPr lang="en-GB" sz="2800" b="1" dirty="0"/>
              <a:t>JOIN</a:t>
            </a:r>
            <a:r>
              <a:rPr lang="en-GB" sz="2800" dirty="0"/>
              <a:t> in LINQ is used to </a:t>
            </a:r>
            <a:r>
              <a:rPr lang="en-GB" sz="2800" b="1" dirty="0"/>
              <a:t>combine data from two collections</a:t>
            </a:r>
            <a:r>
              <a:rPr lang="en-GB" sz="2800" dirty="0"/>
              <a:t> (like two tables in SQL) based on a </a:t>
            </a:r>
            <a:r>
              <a:rPr lang="en-GB" sz="2800" b="1" dirty="0"/>
              <a:t>common key</a:t>
            </a:r>
            <a:r>
              <a:rPr lang="en-GB" sz="2800" dirty="0"/>
              <a:t>.</a:t>
            </a:r>
          </a:p>
        </p:txBody>
      </p:sp>
      <p:sp>
        <p:nvSpPr>
          <p:cNvPr id="4" name="TextBox 3">
            <a:extLst>
              <a:ext uri="{FF2B5EF4-FFF2-40B4-BE49-F238E27FC236}">
                <a16:creationId xmlns:a16="http://schemas.microsoft.com/office/drawing/2014/main" id="{8F09B0FE-FB48-EEEE-B947-E212F81A9D1D}"/>
              </a:ext>
            </a:extLst>
          </p:cNvPr>
          <p:cNvSpPr txBox="1"/>
          <p:nvPr/>
        </p:nvSpPr>
        <p:spPr>
          <a:xfrm>
            <a:off x="5945156" y="6345449"/>
            <a:ext cx="455643" cy="369332"/>
          </a:xfrm>
          <a:prstGeom prst="rect">
            <a:avLst/>
          </a:prstGeom>
          <a:noFill/>
        </p:spPr>
        <p:txBody>
          <a:bodyPr wrap="square" rtlCol="0">
            <a:spAutoFit/>
          </a:bodyPr>
          <a:lstStyle/>
          <a:p>
            <a:r>
              <a:rPr lang="en-US" dirty="0"/>
              <a:t>93</a:t>
            </a:r>
          </a:p>
        </p:txBody>
      </p:sp>
      <p:sp>
        <p:nvSpPr>
          <p:cNvPr id="9" name="Subtitle 2">
            <a:extLst>
              <a:ext uri="{FF2B5EF4-FFF2-40B4-BE49-F238E27FC236}">
                <a16:creationId xmlns:a16="http://schemas.microsoft.com/office/drawing/2014/main" id="{3152EB38-9A15-FDD8-6C8F-2CAF9C6D2F34}"/>
              </a:ext>
            </a:extLst>
          </p:cNvPr>
          <p:cNvSpPr txBox="1">
            <a:spLocks/>
          </p:cNvSpPr>
          <p:nvPr/>
        </p:nvSpPr>
        <p:spPr>
          <a:xfrm>
            <a:off x="1039102" y="2534678"/>
            <a:ext cx="10375132" cy="41861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Example: Two different Collections and join them with common attribute department</a:t>
            </a:r>
          </a:p>
        </p:txBody>
      </p:sp>
      <p:pic>
        <p:nvPicPr>
          <p:cNvPr id="10" name="Picture 9">
            <a:extLst>
              <a:ext uri="{FF2B5EF4-FFF2-40B4-BE49-F238E27FC236}">
                <a16:creationId xmlns:a16="http://schemas.microsoft.com/office/drawing/2014/main" id="{5073A39D-0DA0-5820-1ADC-E51C5F455FD7}"/>
              </a:ext>
            </a:extLst>
          </p:cNvPr>
          <p:cNvPicPr>
            <a:picLocks noChangeAspect="1"/>
          </p:cNvPicPr>
          <p:nvPr/>
        </p:nvPicPr>
        <p:blipFill>
          <a:blip r:embed="rId2"/>
          <a:srcRect l="25087" t="25114" r="41421" b="48299"/>
          <a:stretch>
            <a:fillRect/>
          </a:stretch>
        </p:blipFill>
        <p:spPr>
          <a:xfrm>
            <a:off x="1860912" y="2834764"/>
            <a:ext cx="8420208" cy="3182253"/>
          </a:xfrm>
          <a:prstGeom prst="rect">
            <a:avLst/>
          </a:prstGeom>
        </p:spPr>
      </p:pic>
    </p:spTree>
    <p:extLst>
      <p:ext uri="{BB962C8B-B14F-4D97-AF65-F5344CB8AC3E}">
        <p14:creationId xmlns:p14="http://schemas.microsoft.com/office/powerpoint/2010/main" val="588448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952BC-24F2-343F-4FE5-545B1003D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97FDE-CF78-C2E1-E6C2-DC08E59EBD3A}"/>
              </a:ext>
            </a:extLst>
          </p:cNvPr>
          <p:cNvSpPr>
            <a:spLocks noGrp="1"/>
          </p:cNvSpPr>
          <p:nvPr>
            <p:ph type="ctrTitle"/>
          </p:nvPr>
        </p:nvSpPr>
        <p:spPr>
          <a:xfrm>
            <a:off x="614597" y="644577"/>
            <a:ext cx="10912839" cy="719529"/>
          </a:xfrm>
        </p:spPr>
        <p:txBody>
          <a:bodyPr>
            <a:noAutofit/>
          </a:bodyPr>
          <a:lstStyle/>
          <a:p>
            <a:r>
              <a:rPr lang="en-US" b="1" dirty="0"/>
              <a:t>	LINQ-JOIN  </a:t>
            </a:r>
          </a:p>
        </p:txBody>
      </p:sp>
      <p:sp>
        <p:nvSpPr>
          <p:cNvPr id="4" name="TextBox 3">
            <a:extLst>
              <a:ext uri="{FF2B5EF4-FFF2-40B4-BE49-F238E27FC236}">
                <a16:creationId xmlns:a16="http://schemas.microsoft.com/office/drawing/2014/main" id="{179FB62D-B252-BD17-6EEF-C9F5D4C4B8CF}"/>
              </a:ext>
            </a:extLst>
          </p:cNvPr>
          <p:cNvSpPr txBox="1"/>
          <p:nvPr/>
        </p:nvSpPr>
        <p:spPr>
          <a:xfrm>
            <a:off x="5945156" y="6345449"/>
            <a:ext cx="455643" cy="369332"/>
          </a:xfrm>
          <a:prstGeom prst="rect">
            <a:avLst/>
          </a:prstGeom>
          <a:noFill/>
        </p:spPr>
        <p:txBody>
          <a:bodyPr wrap="square" rtlCol="0">
            <a:spAutoFit/>
          </a:bodyPr>
          <a:lstStyle/>
          <a:p>
            <a:r>
              <a:rPr lang="en-US" dirty="0"/>
              <a:t>94</a:t>
            </a:r>
          </a:p>
        </p:txBody>
      </p:sp>
      <p:pic>
        <p:nvPicPr>
          <p:cNvPr id="8" name="Picture 7">
            <a:extLst>
              <a:ext uri="{FF2B5EF4-FFF2-40B4-BE49-F238E27FC236}">
                <a16:creationId xmlns:a16="http://schemas.microsoft.com/office/drawing/2014/main" id="{8405E6E9-E310-CED6-57F6-D0DCBBEE546F}"/>
              </a:ext>
            </a:extLst>
          </p:cNvPr>
          <p:cNvPicPr>
            <a:picLocks noChangeAspect="1"/>
          </p:cNvPicPr>
          <p:nvPr/>
        </p:nvPicPr>
        <p:blipFill>
          <a:blip r:embed="rId2"/>
          <a:srcRect l="25863" t="19876" r="38059" b="38155"/>
          <a:stretch>
            <a:fillRect/>
          </a:stretch>
        </p:blipFill>
        <p:spPr>
          <a:xfrm>
            <a:off x="818384" y="1563083"/>
            <a:ext cx="7110249" cy="4650340"/>
          </a:xfrm>
          <a:prstGeom prst="rect">
            <a:avLst/>
          </a:prstGeom>
        </p:spPr>
      </p:pic>
      <p:pic>
        <p:nvPicPr>
          <p:cNvPr id="12" name="Picture 11">
            <a:extLst>
              <a:ext uri="{FF2B5EF4-FFF2-40B4-BE49-F238E27FC236}">
                <a16:creationId xmlns:a16="http://schemas.microsoft.com/office/drawing/2014/main" id="{2025891B-67B4-5786-107D-8CF8F39B3D03}"/>
              </a:ext>
            </a:extLst>
          </p:cNvPr>
          <p:cNvPicPr>
            <a:picLocks noChangeAspect="1"/>
          </p:cNvPicPr>
          <p:nvPr/>
        </p:nvPicPr>
        <p:blipFill>
          <a:blip r:embed="rId3"/>
          <a:srcRect t="64375" r="89526" b="20221"/>
          <a:stretch>
            <a:fillRect/>
          </a:stretch>
        </p:blipFill>
        <p:spPr>
          <a:xfrm>
            <a:off x="8403021" y="2144499"/>
            <a:ext cx="2687951" cy="2222549"/>
          </a:xfrm>
          <a:prstGeom prst="rect">
            <a:avLst/>
          </a:prstGeom>
        </p:spPr>
      </p:pic>
      <p:sp>
        <p:nvSpPr>
          <p:cNvPr id="13" name="Subtitle 2">
            <a:extLst>
              <a:ext uri="{FF2B5EF4-FFF2-40B4-BE49-F238E27FC236}">
                <a16:creationId xmlns:a16="http://schemas.microsoft.com/office/drawing/2014/main" id="{241E820C-6410-04A8-0EBF-F6BCB8309A65}"/>
              </a:ext>
            </a:extLst>
          </p:cNvPr>
          <p:cNvSpPr txBox="1">
            <a:spLocks/>
          </p:cNvSpPr>
          <p:nvPr/>
        </p:nvSpPr>
        <p:spPr>
          <a:xfrm>
            <a:off x="8117819" y="1544994"/>
            <a:ext cx="1388788" cy="41861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800" dirty="0"/>
              <a:t>OUTPUT:</a:t>
            </a:r>
          </a:p>
        </p:txBody>
      </p:sp>
    </p:spTree>
    <p:extLst>
      <p:ext uri="{BB962C8B-B14F-4D97-AF65-F5344CB8AC3E}">
        <p14:creationId xmlns:p14="http://schemas.microsoft.com/office/powerpoint/2010/main" val="37874062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2B1E5-894E-C28F-D778-65AFBD5549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18631B-81BF-12AD-0C73-9CADA083FF5C}"/>
              </a:ext>
            </a:extLst>
          </p:cNvPr>
          <p:cNvSpPr>
            <a:spLocks noGrp="1"/>
          </p:cNvSpPr>
          <p:nvPr>
            <p:ph type="ctrTitle"/>
          </p:nvPr>
        </p:nvSpPr>
        <p:spPr>
          <a:xfrm>
            <a:off x="614597" y="644577"/>
            <a:ext cx="10912839" cy="853147"/>
          </a:xfrm>
        </p:spPr>
        <p:txBody>
          <a:bodyPr>
            <a:noAutofit/>
          </a:bodyPr>
          <a:lstStyle/>
          <a:p>
            <a:r>
              <a:rPr lang="en-US" b="1" dirty="0"/>
              <a:t>Version Control with Git</a:t>
            </a:r>
          </a:p>
        </p:txBody>
      </p:sp>
      <p:sp>
        <p:nvSpPr>
          <p:cNvPr id="7" name="Subtitle 2">
            <a:extLst>
              <a:ext uri="{FF2B5EF4-FFF2-40B4-BE49-F238E27FC236}">
                <a16:creationId xmlns:a16="http://schemas.microsoft.com/office/drawing/2014/main" id="{D6EB1F3A-6628-C504-8169-1408B443539F}"/>
              </a:ext>
            </a:extLst>
          </p:cNvPr>
          <p:cNvSpPr>
            <a:spLocks noGrp="1"/>
          </p:cNvSpPr>
          <p:nvPr>
            <p:ph type="subTitle" idx="1"/>
          </p:nvPr>
        </p:nvSpPr>
        <p:spPr>
          <a:xfrm>
            <a:off x="1166649" y="1633153"/>
            <a:ext cx="10190985" cy="4712296"/>
          </a:xfrm>
        </p:spPr>
        <p:txBody>
          <a:bodyPr>
            <a:normAutofit fontScale="92500" lnSpcReduction="10000"/>
          </a:bodyPr>
          <a:lstStyle/>
          <a:p>
            <a:r>
              <a:rPr lang="en-GB" sz="2800" b="1" dirty="0"/>
              <a:t>Git Basics </a:t>
            </a:r>
          </a:p>
          <a:p>
            <a:pPr algn="l"/>
            <a:r>
              <a:rPr lang="en-GB" sz="2800" dirty="0"/>
              <a:t>Git is a version control system that </a:t>
            </a:r>
            <a:r>
              <a:rPr lang="en-GB" sz="2800" b="1" dirty="0"/>
              <a:t>tracks changes</a:t>
            </a:r>
            <a:r>
              <a:rPr lang="en-GB" sz="2800" dirty="0"/>
              <a:t> in your code and allows collaboration.</a:t>
            </a:r>
          </a:p>
          <a:p>
            <a:pPr algn="l"/>
            <a:r>
              <a:rPr lang="en-GB" sz="2800" dirty="0"/>
              <a:t>Common Commands:</a:t>
            </a:r>
          </a:p>
          <a:p>
            <a:pPr marL="514350" indent="-514350" algn="l">
              <a:buFont typeface="+mj-lt"/>
              <a:buAutoNum type="arabicPeriod"/>
            </a:pPr>
            <a:r>
              <a:rPr lang="en-GB" sz="2800" dirty="0"/>
              <a:t>git </a:t>
            </a:r>
            <a:r>
              <a:rPr lang="en-GB" sz="2800" dirty="0" err="1"/>
              <a:t>init</a:t>
            </a:r>
            <a:r>
              <a:rPr lang="en-GB" sz="2800" dirty="0"/>
              <a:t> → Initialize a new Git repository in the current folder.</a:t>
            </a:r>
          </a:p>
          <a:p>
            <a:pPr marL="514350" indent="-514350" algn="l">
              <a:buFont typeface="+mj-lt"/>
              <a:buAutoNum type="arabicPeriod"/>
            </a:pPr>
            <a:r>
              <a:rPr lang="en-GB" sz="2800" dirty="0"/>
              <a:t>git status → Check the current status of files (modified, staged, untracked).</a:t>
            </a:r>
          </a:p>
          <a:p>
            <a:pPr marL="514350" indent="-514350" algn="l">
              <a:buFont typeface="+mj-lt"/>
              <a:buAutoNum type="arabicPeriod"/>
            </a:pPr>
            <a:r>
              <a:rPr lang="en-GB" sz="2800" dirty="0"/>
              <a:t>git add &lt;file&gt; → Stage a file to be committed.</a:t>
            </a:r>
          </a:p>
          <a:p>
            <a:pPr marL="514350" indent="-514350" algn="l">
              <a:buFont typeface="+mj-lt"/>
              <a:buAutoNum type="arabicPeriod"/>
            </a:pPr>
            <a:r>
              <a:rPr lang="en-GB" sz="2800" dirty="0"/>
              <a:t>git commit -m "message" → Commit the staged changes with a descriptive message.</a:t>
            </a:r>
          </a:p>
          <a:p>
            <a:pPr marL="514350" indent="-514350" algn="l">
              <a:buFont typeface="+mj-lt"/>
              <a:buAutoNum type="arabicPeriod"/>
            </a:pPr>
            <a:r>
              <a:rPr lang="en-GB" sz="2800" dirty="0"/>
              <a:t>git push to origin → The staged code is push to the Remote repository</a:t>
            </a:r>
          </a:p>
          <a:p>
            <a:pPr marL="514350" indent="-514350" algn="l">
              <a:buFont typeface="+mj-lt"/>
              <a:buAutoNum type="arabicPeriod"/>
            </a:pPr>
            <a:endParaRPr lang="en-GB" sz="2800" dirty="0"/>
          </a:p>
        </p:txBody>
      </p:sp>
      <p:sp>
        <p:nvSpPr>
          <p:cNvPr id="3" name="TextBox 2">
            <a:extLst>
              <a:ext uri="{FF2B5EF4-FFF2-40B4-BE49-F238E27FC236}">
                <a16:creationId xmlns:a16="http://schemas.microsoft.com/office/drawing/2014/main" id="{014DFC10-BDE9-CDE2-2615-9E044EA5A8B0}"/>
              </a:ext>
            </a:extLst>
          </p:cNvPr>
          <p:cNvSpPr txBox="1"/>
          <p:nvPr/>
        </p:nvSpPr>
        <p:spPr>
          <a:xfrm>
            <a:off x="5945156" y="6345449"/>
            <a:ext cx="455643" cy="369332"/>
          </a:xfrm>
          <a:prstGeom prst="rect">
            <a:avLst/>
          </a:prstGeom>
          <a:noFill/>
        </p:spPr>
        <p:txBody>
          <a:bodyPr wrap="square" rtlCol="0">
            <a:spAutoFit/>
          </a:bodyPr>
          <a:lstStyle/>
          <a:p>
            <a:r>
              <a:rPr lang="en-US" dirty="0"/>
              <a:t>95</a:t>
            </a:r>
          </a:p>
        </p:txBody>
      </p:sp>
    </p:spTree>
    <p:extLst>
      <p:ext uri="{BB962C8B-B14F-4D97-AF65-F5344CB8AC3E}">
        <p14:creationId xmlns:p14="http://schemas.microsoft.com/office/powerpoint/2010/main" val="24619971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097BF-A05E-40EB-A897-39D5C0D37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CD5012-82EA-EF0C-D8E2-C5A8517731E2}"/>
              </a:ext>
            </a:extLst>
          </p:cNvPr>
          <p:cNvSpPr>
            <a:spLocks noGrp="1"/>
          </p:cNvSpPr>
          <p:nvPr>
            <p:ph type="ctrTitle"/>
          </p:nvPr>
        </p:nvSpPr>
        <p:spPr>
          <a:xfrm>
            <a:off x="614597" y="644577"/>
            <a:ext cx="10912839" cy="719529"/>
          </a:xfrm>
        </p:spPr>
        <p:txBody>
          <a:bodyPr>
            <a:noAutofit/>
          </a:bodyPr>
          <a:lstStyle/>
          <a:p>
            <a:r>
              <a:rPr lang="en-US" b="1" dirty="0"/>
              <a:t>Version Control with Git</a:t>
            </a:r>
          </a:p>
        </p:txBody>
      </p:sp>
      <p:sp>
        <p:nvSpPr>
          <p:cNvPr id="7" name="Subtitle 2">
            <a:extLst>
              <a:ext uri="{FF2B5EF4-FFF2-40B4-BE49-F238E27FC236}">
                <a16:creationId xmlns:a16="http://schemas.microsoft.com/office/drawing/2014/main" id="{C08559AB-A232-DA0A-B908-6BF4351BA35C}"/>
              </a:ext>
            </a:extLst>
          </p:cNvPr>
          <p:cNvSpPr>
            <a:spLocks noGrp="1"/>
          </p:cNvSpPr>
          <p:nvPr>
            <p:ph type="subTitle" idx="1"/>
          </p:nvPr>
        </p:nvSpPr>
        <p:spPr>
          <a:xfrm>
            <a:off x="1166649" y="1633153"/>
            <a:ext cx="10190985" cy="4089729"/>
          </a:xfrm>
        </p:spPr>
        <p:txBody>
          <a:bodyPr>
            <a:normAutofit/>
          </a:bodyPr>
          <a:lstStyle/>
          <a:p>
            <a:r>
              <a:rPr lang="en-US" sz="2800" b="1" dirty="0"/>
              <a:t>Branching</a:t>
            </a:r>
            <a:endParaRPr lang="en-GB" sz="2800" b="1" dirty="0"/>
          </a:p>
          <a:p>
            <a:pPr algn="l"/>
            <a:r>
              <a:rPr lang="en-GB" sz="2800" dirty="0"/>
              <a:t>Branching allows you to </a:t>
            </a:r>
            <a:r>
              <a:rPr lang="en-GB" sz="2800" b="1" dirty="0"/>
              <a:t>create separate lines of development</a:t>
            </a:r>
            <a:r>
              <a:rPr lang="en-GB" sz="2800" dirty="0"/>
              <a:t> so you can work on features or fixes independently without affecting the main code.</a:t>
            </a:r>
          </a:p>
          <a:p>
            <a:pPr algn="l"/>
            <a:r>
              <a:rPr lang="en-GB" sz="2800" dirty="0"/>
              <a:t>Common Commands:</a:t>
            </a:r>
          </a:p>
          <a:p>
            <a:pPr marL="514350" indent="-514350" algn="l">
              <a:buFont typeface="+mj-lt"/>
              <a:buAutoNum type="arabicPeriod"/>
            </a:pPr>
            <a:r>
              <a:rPr lang="en-GB" sz="2800" dirty="0"/>
              <a:t>git branch → List all branches in the repository.</a:t>
            </a:r>
          </a:p>
          <a:p>
            <a:pPr marL="514350" indent="-514350" algn="l">
              <a:buFont typeface="+mj-lt"/>
              <a:buAutoNum type="arabicPeriod"/>
            </a:pPr>
            <a:r>
              <a:rPr lang="en-GB" sz="2800" dirty="0"/>
              <a:t>git branch &lt;branch-name&gt; → Create a new branch.</a:t>
            </a:r>
          </a:p>
          <a:p>
            <a:pPr marL="514350" indent="-514350" algn="l">
              <a:buFont typeface="+mj-lt"/>
              <a:buAutoNum type="arabicPeriod"/>
            </a:pPr>
            <a:r>
              <a:rPr lang="en-GB" sz="2800" dirty="0"/>
              <a:t>git checkout &lt;branch-name&gt; → Switch to a specific branch.</a:t>
            </a:r>
          </a:p>
        </p:txBody>
      </p:sp>
      <p:sp>
        <p:nvSpPr>
          <p:cNvPr id="3" name="TextBox 2">
            <a:extLst>
              <a:ext uri="{FF2B5EF4-FFF2-40B4-BE49-F238E27FC236}">
                <a16:creationId xmlns:a16="http://schemas.microsoft.com/office/drawing/2014/main" id="{E61202EF-C046-A380-55EC-8B794A27B598}"/>
              </a:ext>
            </a:extLst>
          </p:cNvPr>
          <p:cNvSpPr txBox="1"/>
          <p:nvPr/>
        </p:nvSpPr>
        <p:spPr>
          <a:xfrm>
            <a:off x="5945156" y="6345449"/>
            <a:ext cx="455643" cy="369332"/>
          </a:xfrm>
          <a:prstGeom prst="rect">
            <a:avLst/>
          </a:prstGeom>
          <a:noFill/>
        </p:spPr>
        <p:txBody>
          <a:bodyPr wrap="square" rtlCol="0">
            <a:spAutoFit/>
          </a:bodyPr>
          <a:lstStyle/>
          <a:p>
            <a:r>
              <a:rPr lang="en-US" dirty="0"/>
              <a:t>96</a:t>
            </a:r>
          </a:p>
        </p:txBody>
      </p:sp>
    </p:spTree>
    <p:extLst>
      <p:ext uri="{BB962C8B-B14F-4D97-AF65-F5344CB8AC3E}">
        <p14:creationId xmlns:p14="http://schemas.microsoft.com/office/powerpoint/2010/main" val="169478582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916D6-CDC3-9A0A-42E6-A0C22959B6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052078-C7BC-BAD9-C44F-3F145039D028}"/>
              </a:ext>
            </a:extLst>
          </p:cNvPr>
          <p:cNvSpPr>
            <a:spLocks noGrp="1"/>
          </p:cNvSpPr>
          <p:nvPr>
            <p:ph type="ctrTitle"/>
          </p:nvPr>
        </p:nvSpPr>
        <p:spPr>
          <a:xfrm>
            <a:off x="614597" y="644577"/>
            <a:ext cx="10912839" cy="719529"/>
          </a:xfrm>
        </p:spPr>
        <p:txBody>
          <a:bodyPr>
            <a:noAutofit/>
          </a:bodyPr>
          <a:lstStyle/>
          <a:p>
            <a:r>
              <a:rPr lang="en-US" b="1" dirty="0"/>
              <a:t>Version Control with Git</a:t>
            </a:r>
          </a:p>
        </p:txBody>
      </p:sp>
      <p:sp>
        <p:nvSpPr>
          <p:cNvPr id="7" name="Subtitle 2">
            <a:extLst>
              <a:ext uri="{FF2B5EF4-FFF2-40B4-BE49-F238E27FC236}">
                <a16:creationId xmlns:a16="http://schemas.microsoft.com/office/drawing/2014/main" id="{C63EEBE3-903C-AECF-6CF9-9DC587A76238}"/>
              </a:ext>
            </a:extLst>
          </p:cNvPr>
          <p:cNvSpPr>
            <a:spLocks noGrp="1"/>
          </p:cNvSpPr>
          <p:nvPr>
            <p:ph type="subTitle" idx="1"/>
          </p:nvPr>
        </p:nvSpPr>
        <p:spPr>
          <a:xfrm>
            <a:off x="1166649" y="1633153"/>
            <a:ext cx="10190985" cy="2799147"/>
          </a:xfrm>
        </p:spPr>
        <p:txBody>
          <a:bodyPr>
            <a:normAutofit/>
          </a:bodyPr>
          <a:lstStyle/>
          <a:p>
            <a:r>
              <a:rPr lang="en-US" sz="2800" b="1" dirty="0"/>
              <a:t>Merging</a:t>
            </a:r>
            <a:endParaRPr lang="en-GB" sz="2800" b="1" dirty="0"/>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dirty="0">
                <a:latin typeface="Arial" panose="020B0604020202020204" pitchFamily="34" charset="0"/>
              </a:rPr>
              <a:t>Merging is the process of integrating changes from one branch into another.</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US" altLang="en-US" dirty="0">
                <a:latin typeface="Arial" panose="020B0604020202020204" pitchFamily="34" charset="0"/>
              </a:rPr>
              <a:t>Typically, you merge a feature branch into the main branch after development</a:t>
            </a:r>
          </a:p>
          <a:p>
            <a:pPr marL="342900" lvl="0" indent="-342900" algn="l" eaLnBrk="0" fontAlgn="base" hangingPunct="0">
              <a:lnSpc>
                <a:spcPct val="100000"/>
              </a:lnSpc>
              <a:spcBef>
                <a:spcPct val="0"/>
              </a:spcBef>
              <a:spcAft>
                <a:spcPct val="0"/>
              </a:spcAft>
              <a:buFont typeface="Arial" panose="020B0604020202020204" pitchFamily="34" charset="0"/>
              <a:buChar char="•"/>
            </a:pPr>
            <a:r>
              <a:rPr lang="en-GB" altLang="en-US" dirty="0">
                <a:latin typeface="Arial" panose="020B0604020202020204" pitchFamily="34" charset="0"/>
              </a:rPr>
              <a:t>Git combines changes automatically if there are no conflicts; otherwise, you resolve conflicts manually.</a:t>
            </a:r>
            <a:endParaRPr lang="en-US" altLang="en-US" dirty="0">
              <a:latin typeface="Arial" panose="020B0604020202020204" pitchFamily="34" charset="0"/>
            </a:endParaRPr>
          </a:p>
          <a:p>
            <a:pPr lvl="0" algn="l" eaLnBrk="0" fontAlgn="base" hangingPunct="0">
              <a:lnSpc>
                <a:spcPct val="100000"/>
              </a:lnSpc>
              <a:spcBef>
                <a:spcPct val="0"/>
              </a:spcBef>
              <a:spcAft>
                <a:spcPct val="0"/>
              </a:spcAft>
            </a:pPr>
            <a:endParaRPr lang="en-US" altLang="en-US" dirty="0">
              <a:latin typeface="Arial" panose="020B0604020202020204" pitchFamily="34" charset="0"/>
            </a:endParaRPr>
          </a:p>
          <a:p>
            <a:pPr lvl="0" algn="l" eaLnBrk="0" fontAlgn="base" hangingPunct="0">
              <a:lnSpc>
                <a:spcPct val="100000"/>
              </a:lnSpc>
              <a:spcBef>
                <a:spcPct val="0"/>
              </a:spcBef>
              <a:spcAft>
                <a:spcPct val="0"/>
              </a:spcAft>
            </a:pPr>
            <a:endParaRPr lang="en-US" altLang="en-US" sz="2000" dirty="0">
              <a:latin typeface="Arial" panose="020B0604020202020204" pitchFamily="34" charset="0"/>
            </a:endParaRPr>
          </a:p>
        </p:txBody>
      </p:sp>
      <p:sp>
        <p:nvSpPr>
          <p:cNvPr id="3" name="TextBox 2">
            <a:extLst>
              <a:ext uri="{FF2B5EF4-FFF2-40B4-BE49-F238E27FC236}">
                <a16:creationId xmlns:a16="http://schemas.microsoft.com/office/drawing/2014/main" id="{B7AEEC15-477F-1528-695C-E195917AC0AD}"/>
              </a:ext>
            </a:extLst>
          </p:cNvPr>
          <p:cNvSpPr txBox="1"/>
          <p:nvPr/>
        </p:nvSpPr>
        <p:spPr>
          <a:xfrm>
            <a:off x="5945156" y="6345449"/>
            <a:ext cx="455643" cy="369332"/>
          </a:xfrm>
          <a:prstGeom prst="rect">
            <a:avLst/>
          </a:prstGeom>
          <a:noFill/>
        </p:spPr>
        <p:txBody>
          <a:bodyPr wrap="square" rtlCol="0">
            <a:spAutoFit/>
          </a:bodyPr>
          <a:lstStyle/>
          <a:p>
            <a:r>
              <a:rPr lang="en-US" dirty="0"/>
              <a:t>97</a:t>
            </a:r>
          </a:p>
        </p:txBody>
      </p:sp>
    </p:spTree>
    <p:extLst>
      <p:ext uri="{BB962C8B-B14F-4D97-AF65-F5344CB8AC3E}">
        <p14:creationId xmlns:p14="http://schemas.microsoft.com/office/powerpoint/2010/main" val="22719074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098CE-D0A1-A1F6-8063-6805FC1095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B080758-3261-1937-E776-FF9C073FC3C9}"/>
              </a:ext>
            </a:extLst>
          </p:cNvPr>
          <p:cNvSpPr txBox="1"/>
          <p:nvPr/>
        </p:nvSpPr>
        <p:spPr>
          <a:xfrm>
            <a:off x="5945156" y="6345449"/>
            <a:ext cx="455643" cy="369332"/>
          </a:xfrm>
          <a:prstGeom prst="rect">
            <a:avLst/>
          </a:prstGeom>
          <a:noFill/>
        </p:spPr>
        <p:txBody>
          <a:bodyPr wrap="square" rtlCol="0">
            <a:spAutoFit/>
          </a:bodyPr>
          <a:lstStyle/>
          <a:p>
            <a:r>
              <a:rPr lang="en-US" dirty="0"/>
              <a:t>98</a:t>
            </a:r>
          </a:p>
        </p:txBody>
      </p:sp>
      <p:sp>
        <p:nvSpPr>
          <p:cNvPr id="8" name="Title 7">
            <a:extLst>
              <a:ext uri="{FF2B5EF4-FFF2-40B4-BE49-F238E27FC236}">
                <a16:creationId xmlns:a16="http://schemas.microsoft.com/office/drawing/2014/main" id="{D717367D-D881-B995-CEB4-36B9F92FEE57}"/>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4191170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5497</TotalTime>
  <Words>5387</Words>
  <Application>Microsoft Office PowerPoint</Application>
  <PresentationFormat>Widescreen</PresentationFormat>
  <Paragraphs>744</Paragraphs>
  <Slides>99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Arial Unicode MS</vt:lpstr>
      <vt:lpstr>Calibri</vt:lpstr>
      <vt:lpstr>Calibri Light</vt:lpstr>
      <vt:lpstr>Courier New</vt:lpstr>
      <vt:lpstr>Wingdings</vt:lpstr>
      <vt:lpstr>Office Theme</vt:lpstr>
      <vt:lpstr>.NET Framework Training Report</vt:lpstr>
      <vt:lpstr>Overview</vt:lpstr>
      <vt:lpstr>.NET Framework</vt:lpstr>
      <vt:lpstr>OOP  Basic</vt:lpstr>
      <vt:lpstr>OOP  Basic</vt:lpstr>
      <vt:lpstr>OOP  Basic</vt:lpstr>
      <vt:lpstr>OOP  Basic</vt:lpstr>
      <vt:lpstr>OOP  Basic</vt:lpstr>
      <vt:lpstr>OOP  Basic</vt:lpstr>
      <vt:lpstr>1.OOP</vt:lpstr>
      <vt:lpstr>2.OOP</vt:lpstr>
      <vt:lpstr>3.OOP </vt:lpstr>
      <vt:lpstr>4.OOP </vt:lpstr>
      <vt:lpstr>4.OOP </vt:lpstr>
      <vt:lpstr>4.OOP </vt:lpstr>
      <vt:lpstr>4.OOP </vt:lpstr>
      <vt:lpstr>1.C# Fundamentals </vt:lpstr>
      <vt:lpstr>2.C# Fundamentals </vt:lpstr>
      <vt:lpstr> Exception Handling </vt:lpstr>
      <vt:lpstr>Data Structure</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Non-Linear Data Structures</vt:lpstr>
      <vt:lpstr>Algorithm</vt:lpstr>
      <vt:lpstr>Time &amp; Space Complexity</vt:lpstr>
      <vt:lpstr>Sorting Algorithms</vt:lpstr>
      <vt:lpstr>1.Sorting Algorithms</vt:lpstr>
      <vt:lpstr>2.Sorting Algorithms</vt:lpstr>
      <vt:lpstr>3.Sorting Algorithms</vt:lpstr>
      <vt:lpstr>4.Sorting Algorithms</vt:lpstr>
      <vt:lpstr>Greedy Algorithm</vt:lpstr>
      <vt:lpstr>Greedy Algorithm</vt:lpstr>
      <vt:lpstr>Greedy Algorithm</vt:lpstr>
      <vt:lpstr>Greedy Algorithm</vt:lpstr>
      <vt:lpstr>Searching Algorithm</vt:lpstr>
      <vt:lpstr>Searching Algorithm</vt:lpstr>
      <vt:lpstr>Searching Algorithm</vt:lpstr>
      <vt:lpstr>Shortest path algorithms</vt:lpstr>
      <vt:lpstr>Bellman-Ford Algorithm </vt:lpstr>
      <vt:lpstr>Floyd-Warshall Algorithm</vt:lpstr>
      <vt:lpstr>Divide and Conquer</vt:lpstr>
      <vt:lpstr>Collections &amp; Generics</vt:lpstr>
      <vt:lpstr>Collections &amp; Generics</vt:lpstr>
      <vt:lpstr>Collections &amp; Generics</vt:lpstr>
      <vt:lpstr>Non-Generics</vt:lpstr>
      <vt:lpstr>Non-Generics-ArrayList </vt:lpstr>
      <vt:lpstr>Non-Generics</vt:lpstr>
      <vt:lpstr>Generics</vt:lpstr>
      <vt:lpstr>Generics</vt:lpstr>
      <vt:lpstr>Generics</vt:lpstr>
      <vt:lpstr>Generics</vt:lpstr>
      <vt:lpstr>LINQ</vt:lpstr>
      <vt:lpstr>Lambda</vt:lpstr>
      <vt:lpstr>Common LINQ Methods</vt:lpstr>
      <vt:lpstr>Example of Linq</vt:lpstr>
      <vt:lpstr>Linq Selection</vt:lpstr>
      <vt:lpstr>Linq Filtering</vt:lpstr>
      <vt:lpstr>Linq Grouping </vt:lpstr>
      <vt:lpstr>Linq Aggregating </vt:lpstr>
      <vt:lpstr>Linq Aggregating </vt:lpstr>
      <vt:lpstr>Linq Sorting  </vt:lpstr>
      <vt:lpstr> LINQ-JOIN  </vt:lpstr>
      <vt:lpstr> LINQ-JOIN  </vt:lpstr>
      <vt:lpstr>Version Control with Git</vt:lpstr>
      <vt:lpstr>Version Control with Git</vt:lpstr>
      <vt:lpstr>Version Control with Git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Pushpasri M</dc:creator>
  <cp:lastModifiedBy>Pushpasri M</cp:lastModifiedBy>
  <cp:revision>60</cp:revision>
  <dcterms:created xsi:type="dcterms:W3CDTF">2025-09-24T12:56:44Z</dcterms:created>
  <dcterms:modified xsi:type="dcterms:W3CDTF">2025-10-10T13:22:52Z</dcterms:modified>
</cp:coreProperties>
</file>